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407" r:id="rId3"/>
    <p:sldId id="261" r:id="rId4"/>
    <p:sldId id="262" r:id="rId5"/>
    <p:sldId id="274" r:id="rId6"/>
    <p:sldId id="277" r:id="rId7"/>
    <p:sldId id="316" r:id="rId8"/>
    <p:sldId id="1017" r:id="rId9"/>
    <p:sldId id="1018" r:id="rId10"/>
    <p:sldId id="1019" r:id="rId11"/>
    <p:sldId id="1020" r:id="rId12"/>
    <p:sldId id="1021" r:id="rId13"/>
    <p:sldId id="1014" r:id="rId14"/>
    <p:sldId id="999" r:id="rId15"/>
    <p:sldId id="328" r:id="rId16"/>
    <p:sldId id="329" r:id="rId17"/>
    <p:sldId id="340" r:id="rId18"/>
    <p:sldId id="339" r:id="rId19"/>
    <p:sldId id="341" r:id="rId20"/>
    <p:sldId id="334" r:id="rId21"/>
    <p:sldId id="1005"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eko McKay" initials="MM" lastIdx="5" clrIdx="0"/>
  <p:cmAuthor id="2" name="Michael Toso" initials="MT" lastIdx="3" clrIdx="1">
    <p:extLst>
      <p:ext uri="{19B8F6BF-5375-455C-9EA6-DF929625EA0E}">
        <p15:presenceInfo xmlns:p15="http://schemas.microsoft.com/office/powerpoint/2012/main" userId="S::mtoso1@jh.edu::350787d6-d909-4825-aad5-dc554064048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A6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65" autoAdjust="0"/>
    <p:restoredTop sz="86449" autoAdjust="0"/>
  </p:normalViewPr>
  <p:slideViewPr>
    <p:cSldViewPr snapToGrid="0">
      <p:cViewPr varScale="1">
        <p:scale>
          <a:sx n="95" d="100"/>
          <a:sy n="95" d="100"/>
        </p:scale>
        <p:origin x="1662" y="96"/>
      </p:cViewPr>
      <p:guideLst>
        <p:guide orient="horz" pos="2160"/>
        <p:guide pos="2880"/>
      </p:guideLst>
    </p:cSldViewPr>
  </p:slideViewPr>
  <p:outlineViewPr>
    <p:cViewPr>
      <p:scale>
        <a:sx n="33" d="100"/>
        <a:sy n="33" d="100"/>
      </p:scale>
      <p:origin x="0" y="-284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8115CA-63B2-46C9-BAF2-3605D4B65121}" type="datetimeFigureOut">
              <a:rPr lang="en-US" smtClean="0"/>
              <a:t>12/9/2024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55159D-9F37-4C0E-9302-8FBE77D460E9}" type="slidenum">
              <a:rPr lang="en-US" smtClean="0"/>
              <a:t>‹#›</a:t>
            </a:fld>
            <a:endParaRPr lang="en-US"/>
          </a:p>
        </p:txBody>
      </p:sp>
    </p:spTree>
    <p:extLst>
      <p:ext uri="{BB962C8B-B14F-4D97-AF65-F5344CB8AC3E}">
        <p14:creationId xmlns:p14="http://schemas.microsoft.com/office/powerpoint/2010/main" val="4260675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Malaria elimination relies heavily on the adoption of appropriate behaviors</a:t>
            </a:r>
          </a:p>
          <a:p>
            <a:pPr lvl="1"/>
            <a:r>
              <a:rPr lang="en-US" dirty="0"/>
              <a:t>Insecticide treated net use</a:t>
            </a:r>
          </a:p>
          <a:p>
            <a:pPr lvl="1"/>
            <a:r>
              <a:rPr lang="en-US" dirty="0"/>
              <a:t>IPTp</a:t>
            </a:r>
          </a:p>
          <a:p>
            <a:pPr lvl="1"/>
            <a:r>
              <a:rPr lang="en-US" dirty="0"/>
              <a:t>Prompt care seeking and Case Management</a:t>
            </a:r>
          </a:p>
          <a:p>
            <a:r>
              <a:rPr lang="en-US" dirty="0"/>
              <a:t>Effective SBC interventions need to incorporate malaria-related behavioral determinants</a:t>
            </a:r>
          </a:p>
          <a:p>
            <a:pPr lvl="1"/>
            <a:r>
              <a:rPr lang="en-US" dirty="0"/>
              <a:t>Knowledge, attitudes, self efficacy, social norms, interpersonal communication, </a:t>
            </a:r>
            <a:r>
              <a:rPr lang="en-US" dirty="0" err="1"/>
              <a:t>etc</a:t>
            </a:r>
            <a:endParaRPr lang="en-US" dirty="0"/>
          </a:p>
          <a:p>
            <a:r>
              <a:rPr lang="en-US" dirty="0"/>
              <a:t>Data on the determinants of malaria-related behaviors are lacking in most countries.</a:t>
            </a:r>
          </a:p>
          <a:p>
            <a:pPr lvl="1"/>
            <a:r>
              <a:rPr lang="en-US" dirty="0"/>
              <a:t>Beyond knowledge and attitudes</a:t>
            </a:r>
          </a:p>
          <a:p>
            <a:r>
              <a:rPr lang="en-US" dirty="0"/>
              <a:t>Relevant data should be based on theory</a:t>
            </a:r>
          </a:p>
          <a:p>
            <a:pPr lvl="1"/>
            <a:r>
              <a:rPr lang="en-US" dirty="0"/>
              <a:t>Ideation theory</a:t>
            </a:r>
          </a:p>
          <a:p>
            <a:endParaRPr lang="en-US" dirty="0"/>
          </a:p>
        </p:txBody>
      </p:sp>
      <p:sp>
        <p:nvSpPr>
          <p:cNvPr id="4" name="Slide Number Placeholder 3"/>
          <p:cNvSpPr>
            <a:spLocks noGrp="1"/>
          </p:cNvSpPr>
          <p:nvPr>
            <p:ph type="sldNum" sz="quarter" idx="10"/>
          </p:nvPr>
        </p:nvSpPr>
        <p:spPr/>
        <p:txBody>
          <a:bodyPr/>
          <a:lstStyle/>
          <a:p>
            <a:fld id="{D955159D-9F37-4C0E-9302-8FBE77D460E9}" type="slidenum">
              <a:rPr lang="en-US" smtClean="0"/>
              <a:t>3</a:t>
            </a:fld>
            <a:endParaRPr lang="en-US"/>
          </a:p>
        </p:txBody>
      </p:sp>
    </p:spTree>
    <p:extLst>
      <p:ext uri="{BB962C8B-B14F-4D97-AF65-F5344CB8AC3E}">
        <p14:creationId xmlns:p14="http://schemas.microsoft.com/office/powerpoint/2010/main" val="366016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Heads of households (18 years and older);</a:t>
            </a:r>
          </a:p>
          <a:p>
            <a:r>
              <a:rPr lang="en-US" dirty="0"/>
              <a:t>Women of reproductive age (15-49 years);</a:t>
            </a:r>
          </a:p>
          <a:p>
            <a:r>
              <a:rPr lang="en-US" dirty="0"/>
              <a:t>Men of reproductive age (18-59 for men).</a:t>
            </a:r>
          </a:p>
          <a:p>
            <a:endParaRPr lang="en-US" dirty="0"/>
          </a:p>
        </p:txBody>
      </p:sp>
      <p:sp>
        <p:nvSpPr>
          <p:cNvPr id="4" name="Slide Number Placeholder 3"/>
          <p:cNvSpPr>
            <a:spLocks noGrp="1"/>
          </p:cNvSpPr>
          <p:nvPr>
            <p:ph type="sldNum" sz="quarter" idx="10"/>
          </p:nvPr>
        </p:nvSpPr>
        <p:spPr/>
        <p:txBody>
          <a:bodyPr/>
          <a:lstStyle/>
          <a:p>
            <a:fld id="{D955159D-9F37-4C0E-9302-8FBE77D460E9}" type="slidenum">
              <a:rPr lang="en-US" smtClean="0"/>
              <a:t>5</a:t>
            </a:fld>
            <a:endParaRPr lang="en-US"/>
          </a:p>
        </p:txBody>
      </p:sp>
    </p:spTree>
    <p:extLst>
      <p:ext uri="{BB962C8B-B14F-4D97-AF65-F5344CB8AC3E}">
        <p14:creationId xmlns:p14="http://schemas.microsoft.com/office/powerpoint/2010/main" val="32374454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p:spPr>
      </p:sp>
      <p:sp>
        <p:nvSpPr>
          <p:cNvPr id="1638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63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57D6B5D-4BCB-4C29-B61C-A6CC4B5C68B5}" type="slidenum">
              <a:rPr lang="en-US">
                <a:cs typeface="Arial" charset="0"/>
              </a:rPr>
              <a:pPr fontAlgn="base">
                <a:spcBef>
                  <a:spcPct val="0"/>
                </a:spcBef>
                <a:spcAft>
                  <a:spcPct val="0"/>
                </a:spcAft>
              </a:pPr>
              <a:t>7</a:t>
            </a:fld>
            <a:endParaRPr lang="en-US">
              <a:cs typeface="Arial" charset="0"/>
            </a:endParaRPr>
          </a:p>
        </p:txBody>
      </p:sp>
    </p:spTree>
    <p:extLst>
      <p:ext uri="{BB962C8B-B14F-4D97-AF65-F5344CB8AC3E}">
        <p14:creationId xmlns:p14="http://schemas.microsoft.com/office/powerpoint/2010/main" val="30533625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955159D-9F37-4C0E-9302-8FBE77D460E9}" type="slidenum">
              <a:rPr lang="en-US" smtClean="0"/>
              <a:t>8</a:t>
            </a:fld>
            <a:endParaRPr lang="en-US"/>
          </a:p>
        </p:txBody>
      </p:sp>
    </p:spTree>
    <p:extLst>
      <p:ext uri="{BB962C8B-B14F-4D97-AF65-F5344CB8AC3E}">
        <p14:creationId xmlns:p14="http://schemas.microsoft.com/office/powerpoint/2010/main" val="3453677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Le </a:t>
            </a:r>
            <a:r>
              <a:rPr lang="en-US" err="1"/>
              <a:t>Connaissance</a:t>
            </a:r>
            <a:r>
              <a:rPr lang="en-US"/>
              <a:t> </a:t>
            </a:r>
          </a:p>
          <a:p>
            <a:r>
              <a:rPr lang="en-US"/>
              <a:t>Il y a beaucoup de questions sur </a:t>
            </a:r>
            <a:r>
              <a:rPr lang="en-US" err="1"/>
              <a:t>connanaissance</a:t>
            </a:r>
            <a:r>
              <a:rPr lang="en-US"/>
              <a:t>, </a:t>
            </a:r>
            <a:r>
              <a:rPr lang="en-US" err="1"/>
              <a:t>comme</a:t>
            </a:r>
            <a:r>
              <a:rPr lang="en-US"/>
              <a:t> les causes du </a:t>
            </a:r>
            <a:r>
              <a:rPr lang="en-US" err="1"/>
              <a:t>palodisme</a:t>
            </a:r>
            <a:r>
              <a:rPr lang="en-US"/>
              <a:t>, le </a:t>
            </a:r>
            <a:r>
              <a:rPr lang="en-US" err="1"/>
              <a:t>nombre</a:t>
            </a:r>
            <a:r>
              <a:rPr lang="en-US"/>
              <a:t> </a:t>
            </a:r>
            <a:r>
              <a:rPr lang="en-US" err="1"/>
              <a:t>recommande</a:t>
            </a:r>
            <a:r>
              <a:rPr lang="en-US"/>
              <a:t> de </a:t>
            </a:r>
            <a:r>
              <a:rPr lang="en-US" err="1"/>
              <a:t>visites</a:t>
            </a:r>
            <a:r>
              <a:rPr lang="en-US"/>
              <a:t> de CPN</a:t>
            </a:r>
          </a:p>
          <a:p>
            <a:r>
              <a:rPr lang="en-US"/>
              <a:t>Les attitudes, </a:t>
            </a:r>
            <a:r>
              <a:rPr lang="en-US" err="1"/>
              <a:t>comme</a:t>
            </a:r>
            <a:r>
              <a:rPr lang="en-US"/>
              <a:t> les </a:t>
            </a:r>
            <a:r>
              <a:rPr lang="en-US" err="1"/>
              <a:t>croyances</a:t>
            </a:r>
            <a:r>
              <a:rPr lang="en-US"/>
              <a:t> et </a:t>
            </a:r>
            <a:r>
              <a:rPr lang="en-US" err="1"/>
              <a:t>valeurs</a:t>
            </a:r>
            <a:r>
              <a:rPr lang="en-US"/>
              <a:t> des </a:t>
            </a:r>
            <a:r>
              <a:rPr lang="en-US" err="1"/>
              <a:t>individuels</a:t>
            </a:r>
            <a:r>
              <a:rPr lang="en-US"/>
              <a:t>. Les attitudes a </a:t>
            </a:r>
            <a:r>
              <a:rPr lang="en-US" err="1"/>
              <a:t>propos</a:t>
            </a:r>
            <a:r>
              <a:rPr lang="en-US"/>
              <a:t> de des interventions </a:t>
            </a:r>
            <a:r>
              <a:rPr lang="en-US" err="1"/>
              <a:t>contre</a:t>
            </a:r>
            <a:r>
              <a:rPr lang="en-US"/>
              <a:t> </a:t>
            </a:r>
            <a:r>
              <a:rPr lang="en-US" err="1"/>
              <a:t>paludisme</a:t>
            </a:r>
            <a:r>
              <a:rPr lang="en-US"/>
              <a:t>, </a:t>
            </a:r>
          </a:p>
          <a:p>
            <a:endParaRPr lang="en-US"/>
          </a:p>
        </p:txBody>
      </p:sp>
      <p:sp>
        <p:nvSpPr>
          <p:cNvPr id="4" name="Slide Number Placeholder 3"/>
          <p:cNvSpPr>
            <a:spLocks noGrp="1"/>
          </p:cNvSpPr>
          <p:nvPr>
            <p:ph type="sldNum" sz="quarter" idx="5"/>
          </p:nvPr>
        </p:nvSpPr>
        <p:spPr/>
        <p:txBody>
          <a:bodyPr/>
          <a:lstStyle/>
          <a:p>
            <a:fld id="{D955159D-9F37-4C0E-9302-8FBE77D460E9}" type="slidenum">
              <a:rPr lang="en-US" smtClean="0"/>
              <a:t>9</a:t>
            </a:fld>
            <a:endParaRPr lang="en-US"/>
          </a:p>
        </p:txBody>
      </p:sp>
    </p:spTree>
    <p:extLst>
      <p:ext uri="{BB962C8B-B14F-4D97-AF65-F5344CB8AC3E}">
        <p14:creationId xmlns:p14="http://schemas.microsoft.com/office/powerpoint/2010/main" val="28372368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955159D-9F37-4C0E-9302-8FBE77D460E9}" type="slidenum">
              <a:rPr lang="en-US" smtClean="0"/>
              <a:t>13</a:t>
            </a:fld>
            <a:endParaRPr lang="en-US"/>
          </a:p>
        </p:txBody>
      </p:sp>
    </p:spTree>
    <p:extLst>
      <p:ext uri="{BB962C8B-B14F-4D97-AF65-F5344CB8AC3E}">
        <p14:creationId xmlns:p14="http://schemas.microsoft.com/office/powerpoint/2010/main" val="28948250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0815" indent="-170815"/>
            <a:r>
              <a:rPr lang="en-US" err="1"/>
              <a:t>Facteurs</a:t>
            </a:r>
            <a:r>
              <a:rPr lang="en-US"/>
              <a:t> </a:t>
            </a:r>
            <a:r>
              <a:rPr lang="en-US" err="1"/>
              <a:t>idéationnels</a:t>
            </a:r>
            <a:r>
              <a:rPr lang="en-US"/>
              <a:t>:</a:t>
            </a:r>
            <a:endParaRPr lang="en-US">
              <a:ea typeface="Open Sans Light"/>
              <a:cs typeface="Open Sans Light"/>
            </a:endParaRPr>
          </a:p>
          <a:p>
            <a:pPr marL="344170" lvl="1" indent="-172720">
              <a:lnSpc>
                <a:spcPct val="120000"/>
              </a:lnSpc>
              <a:spcBef>
                <a:spcPts val="300"/>
              </a:spcBef>
            </a:pPr>
            <a:r>
              <a:rPr lang="fr-FR" sz="1200"/>
              <a:t>Paludisme (en général)
Utilisation et entretien des moustiquaires imprégnées d’insecticide
Visites </a:t>
            </a:r>
            <a:r>
              <a:rPr lang="fr-FR" sz="1200" err="1"/>
              <a:t>IPTp</a:t>
            </a:r>
            <a:r>
              <a:rPr lang="fr-FR" sz="1200"/>
              <a:t> et ANC pendant la grossesse récente 
</a:t>
            </a:r>
            <a:r>
              <a:rPr lang="fr-FR" sz="1400"/>
              <a:t>Prise en charge de la fièvre chez les enfants de moins de 5 ans
Dépistage et traitement du paludisme</a:t>
            </a:r>
          </a:p>
          <a:p>
            <a:endParaRPr lang="en-US"/>
          </a:p>
        </p:txBody>
      </p:sp>
      <p:sp>
        <p:nvSpPr>
          <p:cNvPr id="4" name="Slide Number Placeholder 3"/>
          <p:cNvSpPr>
            <a:spLocks noGrp="1"/>
          </p:cNvSpPr>
          <p:nvPr>
            <p:ph type="sldNum" sz="quarter" idx="5"/>
          </p:nvPr>
        </p:nvSpPr>
        <p:spPr/>
        <p:txBody>
          <a:bodyPr/>
          <a:lstStyle/>
          <a:p>
            <a:fld id="{D955159D-9F37-4C0E-9302-8FBE77D460E9}" type="slidenum">
              <a:rPr lang="en-US" smtClean="0"/>
              <a:t>16</a:t>
            </a:fld>
            <a:endParaRPr lang="en-US"/>
          </a:p>
        </p:txBody>
      </p:sp>
    </p:spTree>
    <p:extLst>
      <p:ext uri="{BB962C8B-B14F-4D97-AF65-F5344CB8AC3E}">
        <p14:creationId xmlns:p14="http://schemas.microsoft.com/office/powerpoint/2010/main" val="206244787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B1BE908-519C-4286-ADF5-8A798368660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4"/>
            <a:ext cx="9144000" cy="6858000"/>
          </a:xfrm>
          <a:prstGeom prst="rect">
            <a:avLst/>
          </a:prstGeom>
        </p:spPr>
      </p:pic>
      <p:pic>
        <p:nvPicPr>
          <p:cNvPr id="8" name="Picture 7">
            <a:extLst>
              <a:ext uri="{FF2B5EF4-FFF2-40B4-BE49-F238E27FC236}">
                <a16:creationId xmlns:a16="http://schemas.microsoft.com/office/drawing/2014/main" id="{F97DDB02-1C2E-417B-92F1-79B80713907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367235" y="5717992"/>
            <a:ext cx="2254250" cy="858113"/>
          </a:xfrm>
          <a:prstGeom prst="rect">
            <a:avLst/>
          </a:prstGeom>
        </p:spPr>
      </p:pic>
      <p:sp>
        <p:nvSpPr>
          <p:cNvPr id="2" name="Title 1"/>
          <p:cNvSpPr>
            <a:spLocks noGrp="1"/>
          </p:cNvSpPr>
          <p:nvPr>
            <p:ph type="ctrTitle"/>
          </p:nvPr>
        </p:nvSpPr>
        <p:spPr>
          <a:xfrm>
            <a:off x="1143000" y="1122363"/>
            <a:ext cx="7315200" cy="2387600"/>
          </a:xfrm>
        </p:spPr>
        <p:txBody>
          <a:bodyPr anchor="b">
            <a:normAutofit/>
          </a:bodyPr>
          <a:lstStyle>
            <a:lvl1pPr algn="ctr">
              <a:defRPr sz="4000"/>
            </a:lvl1pPr>
          </a:lstStyle>
          <a:p>
            <a:r>
              <a:rPr lang="en-US" dirty="0"/>
              <a:t>Click to edit Master title style</a:t>
            </a:r>
          </a:p>
        </p:txBody>
      </p:sp>
      <p:sp>
        <p:nvSpPr>
          <p:cNvPr id="3" name="Subtitle 2"/>
          <p:cNvSpPr>
            <a:spLocks noGrp="1"/>
          </p:cNvSpPr>
          <p:nvPr>
            <p:ph type="subTitle" idx="1"/>
          </p:nvPr>
        </p:nvSpPr>
        <p:spPr>
          <a:xfrm>
            <a:off x="1143000" y="3602038"/>
            <a:ext cx="7315200" cy="858113"/>
          </a:xfrm>
        </p:spPr>
        <p:txBody>
          <a:bodyPr/>
          <a:lstStyle>
            <a:lvl1pPr marL="0" indent="0" algn="ctr">
              <a:buNone/>
              <a:defRPr sz="24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5" name="Text Placeholder 14">
            <a:extLst>
              <a:ext uri="{FF2B5EF4-FFF2-40B4-BE49-F238E27FC236}">
                <a16:creationId xmlns:a16="http://schemas.microsoft.com/office/drawing/2014/main" id="{9DCF5BDB-EEFC-4668-A5FF-D07A3017B0F0}"/>
              </a:ext>
            </a:extLst>
          </p:cNvPr>
          <p:cNvSpPr>
            <a:spLocks noGrp="1"/>
          </p:cNvSpPr>
          <p:nvPr>
            <p:ph type="body" sz="quarter" idx="10" hasCustomPrompt="1"/>
          </p:nvPr>
        </p:nvSpPr>
        <p:spPr>
          <a:xfrm>
            <a:off x="1143000" y="4754562"/>
            <a:ext cx="7315199" cy="572811"/>
          </a:xfrm>
        </p:spPr>
        <p:txBody>
          <a:bodyPr>
            <a:noAutofit/>
          </a:bodyPr>
          <a:lstStyle>
            <a:lvl1pPr marL="0" indent="0" algn="ctr">
              <a:lnSpc>
                <a:spcPct val="100000"/>
              </a:lnSpc>
              <a:spcBef>
                <a:spcPts val="0"/>
              </a:spcBef>
              <a:buNone/>
              <a:defRPr sz="1600" b="1"/>
            </a:lvl1pPr>
          </a:lstStyle>
          <a:p>
            <a:pPr lvl="0"/>
            <a:r>
              <a:rPr lang="en-US" dirty="0"/>
              <a:t>Click to add presenter name and date</a:t>
            </a:r>
          </a:p>
        </p:txBody>
      </p:sp>
      <p:pic>
        <p:nvPicPr>
          <p:cNvPr id="6" name="Picture 5">
            <a:extLst>
              <a:ext uri="{FF2B5EF4-FFF2-40B4-BE49-F238E27FC236}">
                <a16:creationId xmlns:a16="http://schemas.microsoft.com/office/drawing/2014/main" id="{EC21BBB2-2B77-429F-8694-E58E13BEC17C}"/>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43000" y="5860642"/>
            <a:ext cx="2302835" cy="572811"/>
          </a:xfrm>
          <a:prstGeom prst="rect">
            <a:avLst/>
          </a:prstGeom>
        </p:spPr>
      </p:pic>
    </p:spTree>
    <p:extLst>
      <p:ext uri="{BB962C8B-B14F-4D97-AF65-F5344CB8AC3E}">
        <p14:creationId xmlns:p14="http://schemas.microsoft.com/office/powerpoint/2010/main" val="187010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3E00392B-3279-4185-86A1-6D87ED67A707}" type="slidenum">
              <a:rPr lang="en-US" smtClean="0"/>
              <a:t>‹#›</a:t>
            </a:fld>
            <a:endParaRPr lang="en-US"/>
          </a:p>
        </p:txBody>
      </p:sp>
    </p:spTree>
    <p:extLst>
      <p:ext uri="{BB962C8B-B14F-4D97-AF65-F5344CB8AC3E}">
        <p14:creationId xmlns:p14="http://schemas.microsoft.com/office/powerpoint/2010/main" val="3326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rgbClr val="08A6E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normAutofit/>
          </a:bodyPr>
          <a:lstStyle>
            <a:lvl1pPr>
              <a:defRPr sz="4400">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Tree>
    <p:extLst>
      <p:ext uri="{BB962C8B-B14F-4D97-AF65-F5344CB8AC3E}">
        <p14:creationId xmlns:p14="http://schemas.microsoft.com/office/powerpoint/2010/main" val="4008302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1097776" y="1825625"/>
            <a:ext cx="3474224" cy="39274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41125" y="1825625"/>
            <a:ext cx="3474224" cy="3927475"/>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p:txBody>
          <a:bodyPr/>
          <a:lstStyle/>
          <a:p>
            <a:fld id="{3E00392B-3279-4185-86A1-6D87ED67A707}" type="slidenum">
              <a:rPr lang="en-US" smtClean="0"/>
              <a:t>‹#›</a:t>
            </a:fld>
            <a:endParaRPr lang="en-US"/>
          </a:p>
        </p:txBody>
      </p:sp>
    </p:spTree>
    <p:extLst>
      <p:ext uri="{BB962C8B-B14F-4D97-AF65-F5344CB8AC3E}">
        <p14:creationId xmlns:p14="http://schemas.microsoft.com/office/powerpoint/2010/main" val="1851864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dirty="0"/>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2480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2480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a:xfrm>
            <a:off x="628650" y="6359608"/>
            <a:ext cx="7886700" cy="365125"/>
          </a:xfrm>
        </p:spPr>
        <p:txBody>
          <a:bodyPr/>
          <a:lstStyle/>
          <a:p>
            <a:fld id="{3E00392B-3279-4185-86A1-6D87ED67A707}" type="slidenum">
              <a:rPr lang="en-US" smtClean="0"/>
              <a:t>‹#›</a:t>
            </a:fld>
            <a:endParaRPr lang="en-US"/>
          </a:p>
        </p:txBody>
      </p:sp>
    </p:spTree>
    <p:extLst>
      <p:ext uri="{BB962C8B-B14F-4D97-AF65-F5344CB8AC3E}">
        <p14:creationId xmlns:p14="http://schemas.microsoft.com/office/powerpoint/2010/main" val="3607951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5" name="Slide Number Placeholder 4"/>
          <p:cNvSpPr>
            <a:spLocks noGrp="1"/>
          </p:cNvSpPr>
          <p:nvPr>
            <p:ph type="sldNum" sz="quarter" idx="12"/>
          </p:nvPr>
        </p:nvSpPr>
        <p:spPr/>
        <p:txBody>
          <a:bodyPr/>
          <a:lstStyle/>
          <a:p>
            <a:fld id="{3E00392B-3279-4185-86A1-6D87ED67A707}" type="slidenum">
              <a:rPr lang="en-US" smtClean="0"/>
              <a:t>‹#›</a:t>
            </a:fld>
            <a:endParaRPr lang="en-US"/>
          </a:p>
        </p:txBody>
      </p:sp>
    </p:spTree>
    <p:extLst>
      <p:ext uri="{BB962C8B-B14F-4D97-AF65-F5344CB8AC3E}">
        <p14:creationId xmlns:p14="http://schemas.microsoft.com/office/powerpoint/2010/main" val="2903611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8327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Sub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800"/>
            </a:lvl1pPr>
          </a:lstStyle>
          <a:p>
            <a:r>
              <a:rPr lang="en-US"/>
              <a:t>Click to edit Master title style</a:t>
            </a:r>
          </a:p>
        </p:txBody>
      </p:sp>
      <p:sp>
        <p:nvSpPr>
          <p:cNvPr id="3" name="Content Placeholder 2"/>
          <p:cNvSpPr>
            <a:spLocks noGrp="1"/>
          </p:cNvSpPr>
          <p:nvPr>
            <p:ph idx="1"/>
          </p:nvPr>
        </p:nvSpPr>
        <p:spPr>
          <a:xfrm>
            <a:off x="685800" y="1452421"/>
            <a:ext cx="7772400" cy="4300679"/>
          </a:xfrm>
        </p:spPr>
        <p:txBody>
          <a:bodyPr>
            <a:normAutofit/>
          </a:bodyPr>
          <a:lstStyle>
            <a:lvl1pPr>
              <a:spcBef>
                <a:spcPts val="900"/>
              </a:spcBef>
              <a:defRPr sz="2400"/>
            </a:lvl1pPr>
            <a:lvl2pPr>
              <a:spcBef>
                <a:spcPts val="900"/>
              </a:spcBef>
              <a:defRPr sz="1600"/>
            </a:lvl2pPr>
            <a:lvl3pPr>
              <a:spcBef>
                <a:spcPts val="900"/>
              </a:spcBef>
              <a:defRPr sz="1600"/>
            </a:lvl3pPr>
            <a:lvl4pPr>
              <a:spcBef>
                <a:spcPts val="900"/>
              </a:spcBef>
              <a:defRPr sz="1600"/>
            </a:lvl4pPr>
            <a:lvl5pPr>
              <a:spcBef>
                <a:spcPts val="9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10" hasCustomPrompt="1"/>
          </p:nvPr>
        </p:nvSpPr>
        <p:spPr>
          <a:xfrm>
            <a:off x="685800" y="933450"/>
            <a:ext cx="7772400" cy="406400"/>
          </a:xfrm>
        </p:spPr>
        <p:txBody>
          <a:bodyPr>
            <a:normAutofit/>
          </a:bodyPr>
          <a:lstStyle>
            <a:lvl1pPr marL="0" indent="0" algn="ctr">
              <a:lnSpc>
                <a:spcPct val="86000"/>
              </a:lnSpc>
              <a:spcBef>
                <a:spcPts val="0"/>
              </a:spcBef>
              <a:buNone/>
              <a:defRPr sz="1800" baseline="0"/>
            </a:lvl1pPr>
          </a:lstStyle>
          <a:p>
            <a:pPr lvl="0"/>
            <a:r>
              <a:rPr lang="en-US"/>
              <a:t>Click here to edit subtitle</a:t>
            </a:r>
          </a:p>
        </p:txBody>
      </p:sp>
    </p:spTree>
    <p:extLst>
      <p:ext uri="{BB962C8B-B14F-4D97-AF65-F5344CB8AC3E}">
        <p14:creationId xmlns:p14="http://schemas.microsoft.com/office/powerpoint/2010/main" val="227276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Content Placeholder 4">
            <a:extLst>
              <a:ext uri="{FF2B5EF4-FFF2-40B4-BE49-F238E27FC236}">
                <a16:creationId xmlns:a16="http://schemas.microsoft.com/office/drawing/2014/main" id="{937E347D-C785-44AC-8AE1-4A98A8B0304D}"/>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1105230" y="365126"/>
            <a:ext cx="7410119"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105230" y="1825625"/>
            <a:ext cx="7410119" cy="392518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1105230" y="6359608"/>
            <a:ext cx="7410119" cy="365125"/>
          </a:xfrm>
          <a:prstGeom prst="rect">
            <a:avLst/>
          </a:prstGeom>
        </p:spPr>
        <p:txBody>
          <a:bodyPr vert="horz" lIns="91440" tIns="45720" rIns="91440" bIns="45720" rtlCol="0" anchor="ctr"/>
          <a:lstStyle>
            <a:lvl1pPr algn="ctr">
              <a:defRPr sz="1100">
                <a:solidFill>
                  <a:schemeClr val="bg1">
                    <a:lumMod val="65000"/>
                  </a:schemeClr>
                </a:solidFill>
              </a:defRPr>
            </a:lvl1pPr>
          </a:lstStyle>
          <a:p>
            <a:fld id="{3E00392B-3279-4185-86A1-6D87ED67A707}" type="slidenum">
              <a:rPr lang="en-US" smtClean="0"/>
              <a:pPr/>
              <a:t>‹#›</a:t>
            </a:fld>
            <a:endParaRPr lang="en-US" dirty="0"/>
          </a:p>
        </p:txBody>
      </p:sp>
      <p:pic>
        <p:nvPicPr>
          <p:cNvPr id="7" name="Picture 6">
            <a:extLst>
              <a:ext uri="{FF2B5EF4-FFF2-40B4-BE49-F238E27FC236}">
                <a16:creationId xmlns:a16="http://schemas.microsoft.com/office/drawing/2014/main" id="{669C2B15-986F-4F66-8074-C7A71AA8D9F8}"/>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7399317" y="6214075"/>
            <a:ext cx="1464800" cy="557597"/>
          </a:xfrm>
          <a:prstGeom prst="rect">
            <a:avLst/>
          </a:prstGeom>
        </p:spPr>
      </p:pic>
      <p:pic>
        <p:nvPicPr>
          <p:cNvPr id="9" name="Picture 8">
            <a:extLst>
              <a:ext uri="{FF2B5EF4-FFF2-40B4-BE49-F238E27FC236}">
                <a16:creationId xmlns:a16="http://schemas.microsoft.com/office/drawing/2014/main" id="{6CDC2498-5699-49B6-B4E1-1E8476E3CA12}"/>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279883" y="6292627"/>
            <a:ext cx="1578191" cy="392562"/>
          </a:xfrm>
          <a:prstGeom prst="rect">
            <a:avLst/>
          </a:prstGeom>
        </p:spPr>
      </p:pic>
    </p:spTree>
    <p:extLst>
      <p:ext uri="{BB962C8B-B14F-4D97-AF65-F5344CB8AC3E}">
        <p14:creationId xmlns:p14="http://schemas.microsoft.com/office/powerpoint/2010/main" val="21489275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hdr="0" ftr="0" dt="0"/>
  <p:txStyles>
    <p:titleStyle>
      <a:lvl1pPr algn="l" defTabSz="914400" rtl="0" eaLnBrk="1" latinLnBrk="0" hangingPunct="1">
        <a:lnSpc>
          <a:spcPct val="90000"/>
        </a:lnSpc>
        <a:spcBef>
          <a:spcPct val="0"/>
        </a:spcBef>
        <a:buNone/>
        <a:defRPr sz="4000" b="1" kern="1200">
          <a:solidFill>
            <a:srgbClr val="08A6E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SzPct val="60000"/>
        <a:buFont typeface="Courier New" panose="02070309020205020404" pitchFamily="49" charset="0"/>
        <a:buChar char="o"/>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SzPct val="75000"/>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SzPct val="75000"/>
        <a:buFont typeface="Wingdings" panose="05000000000000000000" pitchFamily="2" charset="2"/>
        <a:buChar char="v"/>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624"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8.xml"/><Relationship Id="rId4" Type="http://schemas.openxmlformats.org/officeDocument/2006/relationships/image" Target="../media/image16.svg"/></Relationships>
</file>

<file path=ppt/slides/_rels/slide17.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2.xml"/><Relationship Id="rId5" Type="http://schemas.openxmlformats.org/officeDocument/2006/relationships/image" Target="../media/image24.svg"/><Relationship Id="rId4" Type="http://schemas.openxmlformats.org/officeDocument/2006/relationships/image" Target="../media/image23.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0.svg"/></Relationships>
</file>

<file path=ppt/slides/_rels/slide6.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D2C92-236F-4117-8F1F-AEADAD6D8AE7}"/>
              </a:ext>
            </a:extLst>
          </p:cNvPr>
          <p:cNvSpPr>
            <a:spLocks noGrp="1"/>
          </p:cNvSpPr>
          <p:nvPr>
            <p:ph type="ctrTitle"/>
          </p:nvPr>
        </p:nvSpPr>
        <p:spPr/>
        <p:txBody>
          <a:bodyPr/>
          <a:lstStyle/>
          <a:p>
            <a:r>
              <a:rPr lang="fr-FR" i="0" u="none" strike="noStrike" dirty="0">
                <a:effectLst/>
              </a:rPr>
              <a:t>Enquête sur les Comportements liés au Paludisme (ECP)</a:t>
            </a:r>
            <a:endParaRPr lang="en-US" dirty="0"/>
          </a:p>
        </p:txBody>
      </p:sp>
      <p:sp>
        <p:nvSpPr>
          <p:cNvPr id="3" name="Subtitle 2">
            <a:extLst>
              <a:ext uri="{FF2B5EF4-FFF2-40B4-BE49-F238E27FC236}">
                <a16:creationId xmlns:a16="http://schemas.microsoft.com/office/drawing/2014/main" id="{A5FC3815-7C5B-4270-8718-5A65D3F0FBE4}"/>
              </a:ext>
            </a:extLst>
          </p:cNvPr>
          <p:cNvSpPr>
            <a:spLocks noGrp="1"/>
          </p:cNvSpPr>
          <p:nvPr>
            <p:ph type="subTitle" idx="1"/>
          </p:nvPr>
        </p:nvSpPr>
        <p:spPr/>
        <p:txBody>
          <a:bodyPr>
            <a:normAutofit fontScale="92500"/>
          </a:bodyPr>
          <a:lstStyle/>
          <a:p>
            <a:r>
              <a:rPr lang="en-US" dirty="0"/>
              <a:t>Johns Hopkins University Center for Communication Programs </a:t>
            </a:r>
          </a:p>
          <a:p>
            <a:r>
              <a:rPr lang="en-US" dirty="0"/>
              <a:t>Breakthrough ACTION</a:t>
            </a:r>
          </a:p>
          <a:p>
            <a:endParaRPr lang="en-US" dirty="0"/>
          </a:p>
        </p:txBody>
      </p:sp>
      <p:sp>
        <p:nvSpPr>
          <p:cNvPr id="4" name="Text Placeholder 3">
            <a:extLst>
              <a:ext uri="{FF2B5EF4-FFF2-40B4-BE49-F238E27FC236}">
                <a16:creationId xmlns:a16="http://schemas.microsoft.com/office/drawing/2014/main" id="{16C0C484-0766-4FAB-8BCE-C76C03A4E32A}"/>
              </a:ext>
            </a:extLst>
          </p:cNvPr>
          <p:cNvSpPr>
            <a:spLocks noGrp="1"/>
          </p:cNvSpPr>
          <p:nvPr>
            <p:ph type="body" sz="quarter" idx="10"/>
          </p:nvPr>
        </p:nvSpPr>
        <p:spPr/>
        <p:txBody>
          <a:bodyPr/>
          <a:lstStyle/>
          <a:p>
            <a:endParaRPr lang="en-US" dirty="0"/>
          </a:p>
        </p:txBody>
      </p:sp>
    </p:spTree>
    <p:extLst>
      <p:ext uri="{BB962C8B-B14F-4D97-AF65-F5344CB8AC3E}">
        <p14:creationId xmlns:p14="http://schemas.microsoft.com/office/powerpoint/2010/main" val="35700114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EF38B-32D0-6845-BB0A-A01D3716841E}"/>
              </a:ext>
            </a:extLst>
          </p:cNvPr>
          <p:cNvSpPr>
            <a:spLocks noGrp="1"/>
          </p:cNvSpPr>
          <p:nvPr>
            <p:ph type="title"/>
          </p:nvPr>
        </p:nvSpPr>
        <p:spPr>
          <a:xfrm>
            <a:off x="1012371" y="279962"/>
            <a:ext cx="7772400" cy="817561"/>
          </a:xfrm>
        </p:spPr>
        <p:txBody>
          <a:bodyPr>
            <a:normAutofit fontScale="90000"/>
          </a:bodyPr>
          <a:lstStyle/>
          <a:p>
            <a:r>
              <a:rPr lang="en-US" sz="3200"/>
              <a:t>Les variables du </a:t>
            </a:r>
            <a:r>
              <a:rPr lang="en-US" sz="3200" err="1"/>
              <a:t>modèle</a:t>
            </a:r>
            <a:r>
              <a:rPr lang="en-US" sz="3200"/>
              <a:t> </a:t>
            </a:r>
            <a:r>
              <a:rPr lang="en-US" sz="3200" err="1"/>
              <a:t>d'idéation</a:t>
            </a:r>
            <a:r>
              <a:rPr lang="en-US" sz="3200"/>
              <a:t> </a:t>
            </a:r>
            <a:r>
              <a:rPr lang="en-US" sz="3200" err="1"/>
              <a:t>typiquement</a:t>
            </a:r>
            <a:r>
              <a:rPr lang="en-US" sz="3200"/>
              <a:t> dans </a:t>
            </a:r>
            <a:r>
              <a:rPr lang="en-US" sz="3200" err="1"/>
              <a:t>l’ECP</a:t>
            </a:r>
            <a:endParaRPr lang="en-US" sz="3200">
              <a:ea typeface="+mj-lt"/>
              <a:cs typeface="+mj-lt"/>
            </a:endParaRPr>
          </a:p>
        </p:txBody>
      </p:sp>
      <p:sp>
        <p:nvSpPr>
          <p:cNvPr id="3" name="Content Placeholder 2">
            <a:extLst>
              <a:ext uri="{FF2B5EF4-FFF2-40B4-BE49-F238E27FC236}">
                <a16:creationId xmlns:a16="http://schemas.microsoft.com/office/drawing/2014/main" id="{5AA6D47D-5594-C04C-950E-CC5376C33385}"/>
              </a:ext>
            </a:extLst>
          </p:cNvPr>
          <p:cNvSpPr>
            <a:spLocks noGrp="1"/>
          </p:cNvSpPr>
          <p:nvPr>
            <p:ph idx="1"/>
          </p:nvPr>
        </p:nvSpPr>
        <p:spPr>
          <a:xfrm>
            <a:off x="685800" y="1452421"/>
            <a:ext cx="7772400" cy="4743663"/>
          </a:xfrm>
        </p:spPr>
        <p:txBody>
          <a:bodyPr vert="horz" lIns="0" tIns="0" rIns="0" bIns="0" rtlCol="0" anchor="t">
            <a:normAutofit/>
          </a:bodyPr>
          <a:lstStyle/>
          <a:p>
            <a:pPr marL="170815" indent="-170815"/>
            <a:r>
              <a:rPr lang="en-US" u="sng" dirty="0" err="1"/>
              <a:t>Risques</a:t>
            </a:r>
            <a:r>
              <a:rPr lang="en-US" u="sng" dirty="0"/>
              <a:t> </a:t>
            </a:r>
            <a:r>
              <a:rPr lang="en-US" u="sng" dirty="0" err="1"/>
              <a:t>perçus</a:t>
            </a:r>
            <a:r>
              <a:rPr lang="en-US" dirty="0"/>
              <a:t>:</a:t>
            </a:r>
          </a:p>
          <a:p>
            <a:pPr marL="515620" lvl="2" indent="-170815"/>
            <a:r>
              <a:rPr lang="fr-FR" dirty="0"/>
              <a:t>Perceptions de la gravité du paludisme</a:t>
            </a:r>
            <a:endParaRPr lang="en-US" dirty="0"/>
          </a:p>
          <a:p>
            <a:pPr marL="515620" lvl="2" indent="-170815"/>
            <a:r>
              <a:rPr lang="fr-FR" dirty="0"/>
              <a:t>Perceptions de la susceptibilité au paludisme (vulnérabilité ou risque perçu de contracter le paludisme)</a:t>
            </a:r>
            <a:endParaRPr lang="en-US" dirty="0">
              <a:ea typeface="Open Sans Light"/>
              <a:cs typeface="Open Sans Light"/>
            </a:endParaRPr>
          </a:p>
          <a:p>
            <a:pPr marL="170815" indent="-170815"/>
            <a:r>
              <a:rPr lang="fr-FR" u="sng" dirty="0"/>
              <a:t>Efficacité perçue de la réponse/traitement</a:t>
            </a:r>
            <a:r>
              <a:rPr lang="en-US" dirty="0"/>
              <a:t>: </a:t>
            </a:r>
            <a:endParaRPr lang="en-US" dirty="0">
              <a:ea typeface="Open Sans Light"/>
              <a:cs typeface="Open Sans Light"/>
            </a:endParaRPr>
          </a:p>
          <a:p>
            <a:pPr marL="514985" lvl="2" indent="-170815"/>
            <a:r>
              <a:rPr lang="fr-FR" dirty="0"/>
              <a:t>Croyances, opinions, ou perceptions de l’efficacité d’un comportement recommandé</a:t>
            </a:r>
            <a:endParaRPr lang="en-US" dirty="0">
              <a:ea typeface="Open Sans Light"/>
              <a:cs typeface="Open Sans Light"/>
            </a:endParaRPr>
          </a:p>
          <a:p>
            <a:pPr marL="687070" lvl="3" indent="-170815"/>
            <a:r>
              <a:rPr lang="en-US" dirty="0">
                <a:ea typeface="Open Sans Light"/>
                <a:cs typeface="Open Sans Light"/>
              </a:rPr>
              <a:t>MII</a:t>
            </a:r>
          </a:p>
          <a:p>
            <a:pPr marL="687070" lvl="3" indent="-170815"/>
            <a:r>
              <a:rPr lang="fr-FR" dirty="0">
                <a:ea typeface="Open Sans Light"/>
                <a:cs typeface="Open Sans Light"/>
              </a:rPr>
              <a:t>Dépistage et traitement du paludisme</a:t>
            </a:r>
          </a:p>
          <a:p>
            <a:pPr marL="687070" lvl="3" indent="-170815"/>
            <a:r>
              <a:rPr lang="en-US" dirty="0">
                <a:ea typeface="Open Sans Light"/>
                <a:cs typeface="Open Sans Light"/>
              </a:rPr>
              <a:t>SP</a:t>
            </a:r>
          </a:p>
        </p:txBody>
      </p:sp>
    </p:spTree>
    <p:extLst>
      <p:ext uri="{BB962C8B-B14F-4D97-AF65-F5344CB8AC3E}">
        <p14:creationId xmlns:p14="http://schemas.microsoft.com/office/powerpoint/2010/main" val="23683169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41696-980E-8E4A-ACAC-3EB122691E49}"/>
              </a:ext>
            </a:extLst>
          </p:cNvPr>
          <p:cNvSpPr>
            <a:spLocks noGrp="1"/>
          </p:cNvSpPr>
          <p:nvPr>
            <p:ph type="title"/>
          </p:nvPr>
        </p:nvSpPr>
        <p:spPr/>
        <p:txBody>
          <a:bodyPr>
            <a:normAutofit/>
          </a:bodyPr>
          <a:lstStyle/>
          <a:p>
            <a:r>
              <a:rPr lang="en-US" sz="3200"/>
              <a:t>Les variables du </a:t>
            </a:r>
            <a:r>
              <a:rPr lang="en-US" sz="3200" err="1"/>
              <a:t>modèle</a:t>
            </a:r>
            <a:r>
              <a:rPr lang="en-US" sz="3200"/>
              <a:t> </a:t>
            </a:r>
            <a:r>
              <a:rPr lang="en-US" sz="3200" err="1">
                <a:ea typeface="+mj-lt"/>
                <a:cs typeface="+mj-lt"/>
              </a:rPr>
              <a:t>d'idéation</a:t>
            </a:r>
            <a:r>
              <a:rPr lang="en-US" sz="3200">
                <a:ea typeface="+mj-lt"/>
                <a:cs typeface="+mj-lt"/>
              </a:rPr>
              <a:t> </a:t>
            </a:r>
            <a:r>
              <a:rPr lang="en-US" sz="3200" err="1"/>
              <a:t>typiquement</a:t>
            </a:r>
            <a:r>
              <a:rPr lang="en-US" sz="3200"/>
              <a:t> dans </a:t>
            </a:r>
            <a:r>
              <a:rPr lang="en-US" sz="3200" err="1"/>
              <a:t>l’ECP</a:t>
            </a:r>
            <a:r>
              <a:rPr lang="en-US" sz="3200">
                <a:solidFill>
                  <a:srgbClr val="57565A"/>
                </a:solidFill>
                <a:latin typeface="Open Sans Light"/>
                <a:ea typeface="Open Sans Light"/>
                <a:cs typeface="Open Sans Light"/>
              </a:rPr>
              <a:t>​</a:t>
            </a:r>
            <a:endParaRPr lang="en-US" sz="3600"/>
          </a:p>
        </p:txBody>
      </p:sp>
      <p:sp>
        <p:nvSpPr>
          <p:cNvPr id="3" name="Content Placeholder 2">
            <a:extLst>
              <a:ext uri="{FF2B5EF4-FFF2-40B4-BE49-F238E27FC236}">
                <a16:creationId xmlns:a16="http://schemas.microsoft.com/office/drawing/2014/main" id="{A2BAF110-3B8D-FC4B-8B8C-2922EA70EF4D}"/>
              </a:ext>
            </a:extLst>
          </p:cNvPr>
          <p:cNvSpPr>
            <a:spLocks noGrp="1"/>
          </p:cNvSpPr>
          <p:nvPr>
            <p:ph idx="1"/>
          </p:nvPr>
        </p:nvSpPr>
        <p:spPr>
          <a:xfrm>
            <a:off x="685800" y="1768511"/>
            <a:ext cx="7772400" cy="4454868"/>
          </a:xfrm>
        </p:spPr>
        <p:txBody>
          <a:bodyPr vert="horz" lIns="0" tIns="0" rIns="0" bIns="0" rtlCol="0" anchor="t">
            <a:normAutofit/>
          </a:bodyPr>
          <a:lstStyle/>
          <a:p>
            <a:pPr marL="170815" indent="-170815">
              <a:lnSpc>
                <a:spcPct val="100000"/>
              </a:lnSpc>
              <a:spcBef>
                <a:spcPts val="600"/>
              </a:spcBef>
            </a:pPr>
            <a:r>
              <a:rPr lang="en-US" sz="1800" u="sng" dirty="0">
                <a:latin typeface="Open Sans Light" panose="020B0306030504020204" pitchFamily="34" charset="0"/>
                <a:ea typeface="Open Sans Light" panose="020B0306030504020204" pitchFamily="34" charset="0"/>
                <a:cs typeface="Open Sans Light" panose="020B0306030504020204" pitchFamily="34" charset="0"/>
              </a:rPr>
              <a:t>Perception de </a:t>
            </a:r>
            <a:r>
              <a:rPr lang="en-US" sz="1800" u="sng" dirty="0" err="1">
                <a:latin typeface="Open Sans Light" panose="020B0306030504020204" pitchFamily="34" charset="0"/>
                <a:ea typeface="Open Sans Light" panose="020B0306030504020204" pitchFamily="34" charset="0"/>
                <a:cs typeface="Open Sans Light" panose="020B0306030504020204" pitchFamily="34" charset="0"/>
              </a:rPr>
              <a:t>l’auto-efficacité</a:t>
            </a:r>
            <a:r>
              <a:rPr lang="en-US" sz="1800" dirty="0">
                <a:latin typeface="Open Sans Light" panose="020B0306030504020204" pitchFamily="34" charset="0"/>
                <a:ea typeface="Open Sans Light" panose="020B0306030504020204" pitchFamily="34" charset="0"/>
                <a:cs typeface="Open Sans Light" panose="020B0306030504020204" pitchFamily="34" charset="0"/>
              </a:rPr>
              <a:t>: </a:t>
            </a:r>
          </a:p>
          <a:p>
            <a:pPr marL="343535" lvl="1" indent="-170815">
              <a:lnSpc>
                <a:spcPct val="100000"/>
              </a:lnSpc>
              <a:spcBef>
                <a:spcPts val="600"/>
              </a:spcBef>
            </a:pPr>
            <a:r>
              <a:rPr lang="fr-FR" sz="1400" dirty="0">
                <a:latin typeface="Open Sans Light" panose="020B0306030504020204" pitchFamily="34" charset="0"/>
                <a:ea typeface="Open Sans Light" panose="020B0306030504020204" pitchFamily="34" charset="0"/>
                <a:cs typeface="Open Sans Light" panose="020B0306030504020204" pitchFamily="34" charset="0"/>
              </a:rPr>
              <a:t>Confiance dans la capacité de prendre des mesures spécifiques pour protéger la santé</a:t>
            </a:r>
            <a:endParaRPr lang="en-US" sz="1400" dirty="0">
              <a:latin typeface="Open Sans Light" panose="020B0306030504020204" pitchFamily="34" charset="0"/>
              <a:ea typeface="Open Sans Light" panose="020B0306030504020204" pitchFamily="34" charset="0"/>
              <a:cs typeface="Open Sans Light" panose="020B0306030504020204" pitchFamily="34" charset="0"/>
            </a:endParaRPr>
          </a:p>
          <a:p>
            <a:pPr marL="344170" lvl="1" indent="-172720">
              <a:lnSpc>
                <a:spcPct val="100000"/>
              </a:lnSpc>
              <a:spcBef>
                <a:spcPts val="600"/>
              </a:spcBef>
            </a:pPr>
            <a:r>
              <a:rPr lang="fr-FR" sz="1400" dirty="0">
                <a:latin typeface="Open Sans Light" panose="020B0306030504020204" pitchFamily="34" charset="0"/>
                <a:ea typeface="Open Sans Light" panose="020B0306030504020204" pitchFamily="34" charset="0"/>
                <a:cs typeface="Open Sans Light" panose="020B0306030504020204" pitchFamily="34" charset="0"/>
              </a:rPr>
              <a:t>Identifier les symptômes du paludisme</a:t>
            </a:r>
            <a:endParaRPr lang="en-US" sz="1400" dirty="0">
              <a:latin typeface="Open Sans Light" panose="020B0306030504020204" pitchFamily="34" charset="0"/>
              <a:ea typeface="Open Sans Light" panose="020B0306030504020204" pitchFamily="34" charset="0"/>
              <a:cs typeface="Open Sans Light" panose="020B0306030504020204" pitchFamily="34" charset="0"/>
            </a:endParaRPr>
          </a:p>
          <a:p>
            <a:pPr marL="344170" lvl="1" indent="-172720">
              <a:lnSpc>
                <a:spcPct val="100000"/>
              </a:lnSpc>
              <a:spcBef>
                <a:spcPts val="600"/>
              </a:spcBef>
            </a:pPr>
            <a:r>
              <a:rPr lang="fr-FR" sz="1400" dirty="0">
                <a:latin typeface="Open Sans Light" panose="020B0306030504020204" pitchFamily="34" charset="0"/>
                <a:ea typeface="Open Sans Light" panose="020B0306030504020204" pitchFamily="34" charset="0"/>
                <a:cs typeface="Open Sans Light" panose="020B0306030504020204" pitchFamily="34" charset="0"/>
              </a:rPr>
              <a:t>Utilisation et entretien des MII </a:t>
            </a:r>
            <a:endParaRPr lang="en-US" sz="1400" dirty="0">
              <a:latin typeface="Open Sans Light" panose="020B0306030504020204" pitchFamily="34" charset="0"/>
              <a:ea typeface="Open Sans Light" panose="020B0306030504020204" pitchFamily="34" charset="0"/>
              <a:cs typeface="Open Sans Light" panose="020B0306030504020204" pitchFamily="34" charset="0"/>
            </a:endParaRPr>
          </a:p>
          <a:p>
            <a:pPr marL="344170" lvl="1" indent="-172720">
              <a:lnSpc>
                <a:spcPct val="100000"/>
              </a:lnSpc>
              <a:spcBef>
                <a:spcPts val="600"/>
              </a:spcBef>
            </a:pPr>
            <a:r>
              <a:rPr lang="fr-FR" sz="1400" dirty="0">
                <a:latin typeface="Open Sans Light" panose="020B0306030504020204" pitchFamily="34" charset="0"/>
                <a:ea typeface="Open Sans Light" panose="020B0306030504020204" pitchFamily="34" charset="0"/>
                <a:cs typeface="Open Sans Light" panose="020B0306030504020204" pitchFamily="34" charset="0"/>
              </a:rPr>
              <a:t>Emmenez rapidement un enfant fiévreux dans un établissement de santé</a:t>
            </a:r>
            <a:endParaRPr lang="en-US" sz="1400" dirty="0">
              <a:latin typeface="Open Sans Light" panose="020B0306030504020204" pitchFamily="34" charset="0"/>
              <a:ea typeface="Open Sans Light" panose="020B0306030504020204" pitchFamily="34" charset="0"/>
              <a:cs typeface="Open Sans Light" panose="020B0306030504020204" pitchFamily="34" charset="0"/>
            </a:endParaRPr>
          </a:p>
          <a:p>
            <a:pPr marL="344170" lvl="1" indent="-172720">
              <a:lnSpc>
                <a:spcPct val="100000"/>
              </a:lnSpc>
              <a:spcBef>
                <a:spcPts val="600"/>
              </a:spcBef>
            </a:pPr>
            <a:r>
              <a:rPr lang="fr-FR" sz="1400" dirty="0">
                <a:latin typeface="Open Sans Light" panose="020B0306030504020204" pitchFamily="34" charset="0"/>
                <a:ea typeface="Open Sans Light" panose="020B0306030504020204" pitchFamily="34" charset="0"/>
                <a:cs typeface="Open Sans Light" panose="020B0306030504020204" pitchFamily="34" charset="0"/>
              </a:rPr>
              <a:t>Optez pour des soins prénatals au début de la grossesse et obtenez suffisamment de visites prénatales </a:t>
            </a:r>
            <a:endParaRPr lang="en-US" sz="1400" dirty="0">
              <a:latin typeface="Open Sans Light" panose="020B0306030504020204" pitchFamily="34" charset="0"/>
              <a:ea typeface="Open Sans Light" panose="020B0306030504020204" pitchFamily="34" charset="0"/>
              <a:cs typeface="Open Sans Light" panose="020B0306030504020204" pitchFamily="34" charset="0"/>
            </a:endParaRPr>
          </a:p>
          <a:p>
            <a:pPr marL="344170" lvl="1" indent="-172720">
              <a:lnSpc>
                <a:spcPct val="100000"/>
              </a:lnSpc>
              <a:spcBef>
                <a:spcPts val="600"/>
              </a:spcBef>
            </a:pPr>
            <a:r>
              <a:rPr lang="fr-FR" sz="1400" dirty="0">
                <a:latin typeface="Open Sans Light" panose="020B0306030504020204" pitchFamily="34" charset="0"/>
                <a:ea typeface="Open Sans Light" panose="020B0306030504020204" pitchFamily="34" charset="0"/>
                <a:cs typeface="Open Sans Light" panose="020B0306030504020204" pitchFamily="34" charset="0"/>
              </a:rPr>
              <a:t>Prenez les doses recommandées de </a:t>
            </a:r>
            <a:r>
              <a:rPr lang="fr-FR" sz="1400" dirty="0" err="1">
                <a:latin typeface="Open Sans Light" panose="020B0306030504020204" pitchFamily="34" charset="0"/>
                <a:ea typeface="Open Sans Light" panose="020B0306030504020204" pitchFamily="34" charset="0"/>
                <a:cs typeface="Open Sans Light" panose="020B0306030504020204" pitchFamily="34" charset="0"/>
              </a:rPr>
              <a:t>TPIp</a:t>
            </a:r>
            <a:endParaRPr lang="en-US" sz="1400" dirty="0">
              <a:latin typeface="Open Sans Light" panose="020B0306030504020204" pitchFamily="34" charset="0"/>
              <a:ea typeface="Open Sans Light" panose="020B0306030504020204" pitchFamily="34" charset="0"/>
              <a:cs typeface="Open Sans Light" panose="020B0306030504020204" pitchFamily="34" charset="0"/>
            </a:endParaRPr>
          </a:p>
          <a:p>
            <a:pPr marL="170815" indent="-170815">
              <a:lnSpc>
                <a:spcPct val="100000"/>
              </a:lnSpc>
              <a:spcBef>
                <a:spcPts val="600"/>
              </a:spcBef>
            </a:pPr>
            <a:r>
              <a:rPr lang="en-US" sz="1800" u="sng" dirty="0" err="1">
                <a:latin typeface="Open Sans Light" panose="020B0306030504020204" pitchFamily="34" charset="0"/>
                <a:ea typeface="Open Sans Light" panose="020B0306030504020204" pitchFamily="34" charset="0"/>
                <a:cs typeface="Open Sans Light" panose="020B0306030504020204" pitchFamily="34" charset="0"/>
              </a:rPr>
              <a:t>Normes</a:t>
            </a:r>
            <a:r>
              <a:rPr lang="en-US" sz="1800" u="sng" dirty="0">
                <a:latin typeface="Open Sans Light" panose="020B0306030504020204" pitchFamily="34" charset="0"/>
                <a:ea typeface="Open Sans Light" panose="020B0306030504020204" pitchFamily="34" charset="0"/>
                <a:cs typeface="Open Sans Light" panose="020B0306030504020204" pitchFamily="34" charset="0"/>
              </a:rPr>
              <a:t> descriptives</a:t>
            </a:r>
            <a:r>
              <a:rPr lang="en-US" sz="1800" dirty="0">
                <a:latin typeface="Open Sans Light" panose="020B0306030504020204" pitchFamily="34" charset="0"/>
                <a:ea typeface="Open Sans Light" panose="020B0306030504020204" pitchFamily="34" charset="0"/>
                <a:cs typeface="Open Sans Light" panose="020B0306030504020204" pitchFamily="34" charset="0"/>
              </a:rPr>
              <a:t>: </a:t>
            </a:r>
          </a:p>
          <a:p>
            <a:pPr marL="343535" lvl="1" indent="-170815">
              <a:lnSpc>
                <a:spcPct val="100000"/>
              </a:lnSpc>
              <a:spcBef>
                <a:spcPts val="600"/>
              </a:spcBef>
            </a:pPr>
            <a:r>
              <a:rPr lang="fr-FR" sz="1400" dirty="0">
                <a:latin typeface="Open Sans Light" panose="020B0306030504020204" pitchFamily="34" charset="0"/>
                <a:ea typeface="Open Sans Light" panose="020B0306030504020204" pitchFamily="34" charset="0"/>
                <a:cs typeface="Open Sans Light" panose="020B0306030504020204" pitchFamily="34" charset="0"/>
              </a:rPr>
              <a:t>Perception de la pratique ou non du comportement par la plupart des membres de la communauté</a:t>
            </a:r>
          </a:p>
          <a:p>
            <a:pPr marL="170815" indent="-170815">
              <a:lnSpc>
                <a:spcPct val="100000"/>
              </a:lnSpc>
              <a:spcBef>
                <a:spcPts val="600"/>
              </a:spcBef>
            </a:pPr>
            <a:r>
              <a:rPr lang="en-US" sz="1800" u="sng" dirty="0" err="1">
                <a:latin typeface="Open Sans Light" panose="020B0306030504020204" pitchFamily="34" charset="0"/>
                <a:ea typeface="Open Sans Light" panose="020B0306030504020204" pitchFamily="34" charset="0"/>
                <a:cs typeface="Open Sans Light" panose="020B0306030504020204" pitchFamily="34" charset="0"/>
              </a:rPr>
              <a:t>Normes</a:t>
            </a:r>
            <a:r>
              <a:rPr lang="en-US" sz="1800" u="sng" dirty="0">
                <a:latin typeface="Open Sans Light" panose="020B0306030504020204" pitchFamily="34" charset="0"/>
                <a:ea typeface="Open Sans Light" panose="020B0306030504020204" pitchFamily="34" charset="0"/>
                <a:cs typeface="Open Sans Light" panose="020B0306030504020204" pitchFamily="34" charset="0"/>
              </a:rPr>
              <a:t> </a:t>
            </a:r>
            <a:r>
              <a:rPr lang="en-US" sz="1800" u="sng" dirty="0" err="1">
                <a:latin typeface="Open Sans Light" panose="020B0306030504020204" pitchFamily="34" charset="0"/>
                <a:ea typeface="Open Sans Light" panose="020B0306030504020204" pitchFamily="34" charset="0"/>
                <a:cs typeface="Open Sans Light" panose="020B0306030504020204" pitchFamily="34" charset="0"/>
              </a:rPr>
              <a:t>injonctives</a:t>
            </a:r>
            <a:r>
              <a:rPr lang="en-US" sz="1800" u="sng" dirty="0">
                <a:latin typeface="Open Sans Light" panose="020B0306030504020204" pitchFamily="34" charset="0"/>
                <a:ea typeface="Open Sans Light" panose="020B0306030504020204" pitchFamily="34" charset="0"/>
                <a:cs typeface="Open Sans Light" panose="020B0306030504020204" pitchFamily="34" charset="0"/>
              </a:rPr>
              <a:t>:</a:t>
            </a:r>
          </a:p>
          <a:p>
            <a:pPr marL="343535" lvl="1" indent="-170815">
              <a:lnSpc>
                <a:spcPct val="100000"/>
              </a:lnSpc>
              <a:spcBef>
                <a:spcPts val="600"/>
              </a:spcBef>
            </a:pPr>
            <a:r>
              <a:rPr lang="fr-FR" sz="1400" spc="-10" dirty="0">
                <a:latin typeface="Open Sans Light" panose="020B0306030504020204" pitchFamily="34" charset="0"/>
                <a:ea typeface="Open Sans Light" panose="020B0306030504020204" pitchFamily="34" charset="0"/>
                <a:cs typeface="Open Sans Light" panose="020B0306030504020204" pitchFamily="34" charset="0"/>
              </a:rPr>
              <a:t>Perception de la possibilité d'être critiqué par les autres membres de la communauté pour avoir adopté ce comportement</a:t>
            </a:r>
            <a:endParaRPr lang="en-US" sz="1400" spc="-10" dirty="0">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3190528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470B67-C94A-FE4C-A46B-94A90DE24ADB}"/>
              </a:ext>
            </a:extLst>
          </p:cNvPr>
          <p:cNvSpPr>
            <a:spLocks noGrp="1"/>
          </p:cNvSpPr>
          <p:nvPr>
            <p:ph idx="1"/>
          </p:nvPr>
        </p:nvSpPr>
        <p:spPr/>
        <p:txBody>
          <a:bodyPr vert="horz" lIns="0" tIns="0" rIns="0" bIns="0" rtlCol="0" anchor="t">
            <a:noAutofit/>
          </a:bodyPr>
          <a:lstStyle/>
          <a:p>
            <a:pPr marL="170815" indent="-170815"/>
            <a:r>
              <a:rPr lang="en-US" u="sng" dirty="0">
                <a:latin typeface="Open Sans Light" panose="020B0306030504020204" pitchFamily="34" charset="0"/>
                <a:ea typeface="Open Sans Light" panose="020B0306030504020204" pitchFamily="34" charset="0"/>
                <a:cs typeface="Open Sans Light" panose="020B0306030504020204" pitchFamily="34" charset="0"/>
              </a:rPr>
              <a:t>Communication </a:t>
            </a:r>
            <a:r>
              <a:rPr lang="en-US" u="sng" dirty="0" err="1">
                <a:latin typeface="Open Sans Light" panose="020B0306030504020204" pitchFamily="34" charset="0"/>
                <a:ea typeface="Open Sans Light" panose="020B0306030504020204" pitchFamily="34" charset="0"/>
                <a:cs typeface="Open Sans Light" panose="020B0306030504020204" pitchFamily="34" charset="0"/>
              </a:rPr>
              <a:t>interpersonnelle</a:t>
            </a:r>
            <a:r>
              <a:rPr lang="en-US" dirty="0">
                <a:latin typeface="Open Sans Light" panose="020B0306030504020204" pitchFamily="34" charset="0"/>
                <a:ea typeface="Open Sans Light" panose="020B0306030504020204" pitchFamily="34" charset="0"/>
                <a:cs typeface="Open Sans Light" panose="020B0306030504020204" pitchFamily="34" charset="0"/>
              </a:rPr>
              <a:t>: </a:t>
            </a:r>
            <a:r>
              <a:rPr lang="fr-FR" dirty="0">
                <a:latin typeface="Open Sans Light" panose="020B0306030504020204" pitchFamily="34" charset="0"/>
                <a:ea typeface="Open Sans Light" panose="020B0306030504020204" pitchFamily="34" charset="0"/>
                <a:cs typeface="Open Sans Light" panose="020B0306030504020204" pitchFamily="34" charset="0"/>
              </a:rPr>
              <a:t>Discussion sur le paludisme avec d’autres personnes:</a:t>
            </a:r>
            <a:endParaRPr lang="en-US" dirty="0">
              <a:latin typeface="Open Sans Light" panose="020B0306030504020204" pitchFamily="34" charset="0"/>
              <a:ea typeface="Open Sans Light" panose="020B0306030504020204" pitchFamily="34" charset="0"/>
              <a:cs typeface="Open Sans Light" panose="020B0306030504020204" pitchFamily="34" charset="0"/>
            </a:endParaRPr>
          </a:p>
          <a:p>
            <a:pPr marL="344170" lvl="1" indent="-172720"/>
            <a:r>
              <a:rPr lang="en-US" dirty="0" err="1">
                <a:latin typeface="Open Sans Light" panose="020B0306030504020204" pitchFamily="34" charset="0"/>
                <a:ea typeface="Open Sans Light" panose="020B0306030504020204" pitchFamily="34" charset="0"/>
                <a:cs typeface="Open Sans Light" panose="020B0306030504020204" pitchFamily="34" charset="0"/>
              </a:rPr>
              <a:t>Partenaire</a:t>
            </a:r>
            <a:r>
              <a:rPr lang="en-US" dirty="0">
                <a:latin typeface="Open Sans Light" panose="020B0306030504020204" pitchFamily="34" charset="0"/>
                <a:ea typeface="Open Sans Light" panose="020B0306030504020204" pitchFamily="34" charset="0"/>
                <a:cs typeface="Open Sans Light" panose="020B0306030504020204" pitchFamily="34" charset="0"/>
              </a:rPr>
              <a:t>/conjoint</a:t>
            </a:r>
          </a:p>
          <a:p>
            <a:pPr marL="344170" lvl="1" indent="-172720"/>
            <a:r>
              <a:rPr lang="en-US" dirty="0">
                <a:latin typeface="Open Sans Light" panose="020B0306030504020204" pitchFamily="34" charset="0"/>
                <a:ea typeface="Open Sans Light" panose="020B0306030504020204" pitchFamily="34" charset="0"/>
                <a:cs typeface="Open Sans Light" panose="020B0306030504020204" pitchFamily="34" charset="0"/>
              </a:rPr>
              <a:t>Amis </a:t>
            </a:r>
            <a:r>
              <a:rPr lang="en-US" dirty="0" err="1">
                <a:latin typeface="Open Sans Light" panose="020B0306030504020204" pitchFamily="34" charset="0"/>
                <a:ea typeface="Open Sans Light" panose="020B0306030504020204" pitchFamily="34" charset="0"/>
                <a:cs typeface="Open Sans Light" panose="020B0306030504020204" pitchFamily="34" charset="0"/>
              </a:rPr>
              <a:t>ou</a:t>
            </a:r>
            <a:r>
              <a:rPr lang="en-US" dirty="0">
                <a:latin typeface="Open Sans Light" panose="020B0306030504020204" pitchFamily="34" charset="0"/>
                <a:ea typeface="Open Sans Light" panose="020B0306030504020204" pitchFamily="34" charset="0"/>
                <a:cs typeface="Open Sans Light" panose="020B0306030504020204" pitchFamily="34" charset="0"/>
              </a:rPr>
              <a:t> </a:t>
            </a:r>
            <a:r>
              <a:rPr lang="en-US" dirty="0" err="1">
                <a:latin typeface="Open Sans Light" panose="020B0306030504020204" pitchFamily="34" charset="0"/>
                <a:ea typeface="Open Sans Light" panose="020B0306030504020204" pitchFamily="34" charset="0"/>
                <a:cs typeface="Open Sans Light" panose="020B0306030504020204" pitchFamily="34" charset="0"/>
              </a:rPr>
              <a:t>famille</a:t>
            </a:r>
            <a:endParaRPr lang="en-US" dirty="0">
              <a:latin typeface="Open Sans Light" panose="020B0306030504020204" pitchFamily="34" charset="0"/>
              <a:ea typeface="Open Sans Light" panose="020B0306030504020204" pitchFamily="34" charset="0"/>
              <a:cs typeface="Open Sans Light" panose="020B0306030504020204" pitchFamily="34" charset="0"/>
            </a:endParaRPr>
          </a:p>
          <a:p>
            <a:pPr marL="170815" indent="-172720"/>
            <a:r>
              <a:rPr lang="en-US" u="sng" dirty="0" err="1">
                <a:latin typeface="Open Sans Light" panose="020B0306030504020204" pitchFamily="34" charset="0"/>
                <a:ea typeface="Open Sans Light" panose="020B0306030504020204" pitchFamily="34" charset="0"/>
                <a:cs typeface="Open Sans Light" panose="020B0306030504020204" pitchFamily="34" charset="0"/>
              </a:rPr>
              <a:t>Prise</a:t>
            </a:r>
            <a:r>
              <a:rPr lang="en-US" u="sng" dirty="0">
                <a:latin typeface="Open Sans Light" panose="020B0306030504020204" pitchFamily="34" charset="0"/>
                <a:ea typeface="Open Sans Light" panose="020B0306030504020204" pitchFamily="34" charset="0"/>
                <a:cs typeface="Open Sans Light" panose="020B0306030504020204" pitchFamily="34" charset="0"/>
              </a:rPr>
              <a:t> de </a:t>
            </a:r>
            <a:r>
              <a:rPr lang="en-US" u="sng" dirty="0" err="1">
                <a:latin typeface="Open Sans Light" panose="020B0306030504020204" pitchFamily="34" charset="0"/>
                <a:ea typeface="Open Sans Light" panose="020B0306030504020204" pitchFamily="34" charset="0"/>
                <a:cs typeface="Open Sans Light" panose="020B0306030504020204" pitchFamily="34" charset="0"/>
              </a:rPr>
              <a:t>décision</a:t>
            </a:r>
            <a:r>
              <a:rPr lang="en-US" dirty="0">
                <a:latin typeface="Open Sans Light" panose="020B0306030504020204" pitchFamily="34" charset="0"/>
                <a:ea typeface="Open Sans Light" panose="020B0306030504020204" pitchFamily="34" charset="0"/>
                <a:cs typeface="Open Sans Light" panose="020B0306030504020204" pitchFamily="34" charset="0"/>
              </a:rPr>
              <a:t>: </a:t>
            </a:r>
            <a:r>
              <a:rPr lang="fr-FR" dirty="0">
                <a:latin typeface="Open Sans Light" panose="020B0306030504020204" pitchFamily="34" charset="0"/>
                <a:ea typeface="Open Sans Light" panose="020B0306030504020204" pitchFamily="34" charset="0"/>
                <a:cs typeface="Open Sans Light" panose="020B0306030504020204" pitchFamily="34" charset="0"/>
              </a:rPr>
              <a:t>Participation aux décisions liées à des problèmes de santé spécifiques dans leur ménage</a:t>
            </a:r>
            <a:endParaRPr lang="en-US" spc="0" dirty="0">
              <a:latin typeface="Open Sans Light" panose="020B0306030504020204" pitchFamily="34" charset="0"/>
              <a:ea typeface="Open Sans Light" panose="020B0306030504020204" pitchFamily="34" charset="0"/>
              <a:cs typeface="Open Sans Light" panose="020B0306030504020204" pitchFamily="34" charset="0"/>
            </a:endParaRPr>
          </a:p>
          <a:p>
            <a:pPr marL="344170" lvl="1" indent="-172720"/>
            <a:r>
              <a:rPr lang="fr-FR" dirty="0">
                <a:latin typeface="Open Sans Light" panose="020B0306030504020204" pitchFamily="34" charset="0"/>
                <a:ea typeface="Open Sans Light" panose="020B0306030504020204" pitchFamily="34" charset="0"/>
                <a:cs typeface="Open Sans Light" panose="020B0306030504020204" pitchFamily="34" charset="0"/>
              </a:rPr>
              <a:t>Chercher des soins pour un enfant fiévreux</a:t>
            </a:r>
            <a:endParaRPr lang="en-US" dirty="0">
              <a:latin typeface="Open Sans Light" panose="020B0306030504020204" pitchFamily="34" charset="0"/>
              <a:ea typeface="Open Sans Light" panose="020B0306030504020204" pitchFamily="34" charset="0"/>
              <a:cs typeface="Open Sans Light" panose="020B0306030504020204" pitchFamily="34" charset="0"/>
            </a:endParaRPr>
          </a:p>
          <a:p>
            <a:pPr marL="344170" lvl="1" indent="-172720"/>
            <a:r>
              <a:rPr lang="fr-FR" dirty="0">
                <a:latin typeface="Open Sans Light" panose="020B0306030504020204" pitchFamily="34" charset="0"/>
                <a:ea typeface="Open Sans Light" panose="020B0306030504020204" pitchFamily="34" charset="0"/>
                <a:cs typeface="Open Sans Light" panose="020B0306030504020204" pitchFamily="34" charset="0"/>
              </a:rPr>
              <a:t>Soins prénatals </a:t>
            </a:r>
            <a:endParaRPr lang="en-US"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9" name="Title 1">
            <a:extLst>
              <a:ext uri="{FF2B5EF4-FFF2-40B4-BE49-F238E27FC236}">
                <a16:creationId xmlns:a16="http://schemas.microsoft.com/office/drawing/2014/main" id="{427BCDE3-BB42-F38D-C84B-B4ED5F9672F7}"/>
              </a:ext>
            </a:extLst>
          </p:cNvPr>
          <p:cNvSpPr txBox="1">
            <a:spLocks/>
          </p:cNvSpPr>
          <p:nvPr/>
        </p:nvSpPr>
        <p:spPr>
          <a:xfrm>
            <a:off x="933486" y="433748"/>
            <a:ext cx="7772400" cy="817561"/>
          </a:xfrm>
          <a:prstGeom prst="rect">
            <a:avLst/>
          </a:prstGeom>
        </p:spPr>
        <p:txBody>
          <a:bodyPr vert="horz" lIns="0" tIns="0" rIns="0" bIns="0" rtlCol="0" anchor="ctr">
            <a:noAutofit/>
          </a:bodyPr>
          <a:lstStyle>
            <a:lvl1pPr algn="ctr" defTabSz="914378" rtl="0" eaLnBrk="1" latinLnBrk="0" hangingPunct="1">
              <a:lnSpc>
                <a:spcPct val="86000"/>
              </a:lnSpc>
              <a:spcBef>
                <a:spcPct val="0"/>
              </a:spcBef>
              <a:buNone/>
              <a:defRPr sz="2800" kern="800" spc="-40">
                <a:solidFill>
                  <a:schemeClr val="tx1"/>
                </a:solidFill>
                <a:latin typeface="+mj-lt"/>
                <a:ea typeface="+mj-ea"/>
                <a:cs typeface="+mj-cs"/>
              </a:defRPr>
            </a:lvl1pPr>
          </a:lstStyle>
          <a:p>
            <a:r>
              <a:rPr lang="en-US" sz="3600" b="1" dirty="0">
                <a:solidFill>
                  <a:srgbClr val="08A6E2"/>
                </a:solidFill>
              </a:rPr>
              <a:t>Les variables du </a:t>
            </a:r>
            <a:r>
              <a:rPr lang="en-US" sz="3600" b="1" dirty="0" err="1">
                <a:solidFill>
                  <a:srgbClr val="08A6E2"/>
                </a:solidFill>
              </a:rPr>
              <a:t>modèle</a:t>
            </a:r>
            <a:r>
              <a:rPr lang="en-US" sz="3600" b="1" dirty="0">
                <a:solidFill>
                  <a:srgbClr val="08A6E2"/>
                </a:solidFill>
              </a:rPr>
              <a:t> </a:t>
            </a:r>
            <a:r>
              <a:rPr lang="en-US" sz="3600" b="1" dirty="0" err="1">
                <a:solidFill>
                  <a:srgbClr val="08A6E2"/>
                </a:solidFill>
                <a:ea typeface="+mj-lt"/>
                <a:cs typeface="+mj-lt"/>
              </a:rPr>
              <a:t>d'idéation</a:t>
            </a:r>
            <a:r>
              <a:rPr lang="en-US" sz="3600" b="1" dirty="0">
                <a:solidFill>
                  <a:srgbClr val="08A6E2"/>
                </a:solidFill>
                <a:ea typeface="+mj-lt"/>
                <a:cs typeface="+mj-lt"/>
              </a:rPr>
              <a:t> </a:t>
            </a:r>
            <a:r>
              <a:rPr lang="en-US" sz="3600" b="1" dirty="0" err="1">
                <a:solidFill>
                  <a:srgbClr val="08A6E2"/>
                </a:solidFill>
              </a:rPr>
              <a:t>typiquement</a:t>
            </a:r>
            <a:r>
              <a:rPr lang="en-US" sz="3600" b="1" dirty="0">
                <a:solidFill>
                  <a:srgbClr val="08A6E2"/>
                </a:solidFill>
              </a:rPr>
              <a:t> dans </a:t>
            </a:r>
            <a:r>
              <a:rPr lang="en-US" sz="3600" b="1" dirty="0" err="1">
                <a:solidFill>
                  <a:srgbClr val="08A6E2"/>
                </a:solidFill>
              </a:rPr>
              <a:t>l’ECP</a:t>
            </a:r>
            <a:r>
              <a:rPr lang="en-US" sz="3600" b="1" dirty="0">
                <a:solidFill>
                  <a:srgbClr val="08A6E2"/>
                </a:solidFill>
                <a:ea typeface="Open Sans Light"/>
                <a:cs typeface="Open Sans Light"/>
              </a:rPr>
              <a:t>​</a:t>
            </a:r>
          </a:p>
        </p:txBody>
      </p:sp>
    </p:spTree>
    <p:extLst>
      <p:ext uri="{BB962C8B-B14F-4D97-AF65-F5344CB8AC3E}">
        <p14:creationId xmlns:p14="http://schemas.microsoft.com/office/powerpoint/2010/main" val="35444643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2">
            <a:extLst>
              <a:ext uri="{FF2B5EF4-FFF2-40B4-BE49-F238E27FC236}">
                <a16:creationId xmlns:a16="http://schemas.microsoft.com/office/drawing/2014/main" id="{6A3D87BA-E219-B1B6-24D7-08B89B3B22F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74214" y="2230857"/>
            <a:ext cx="5881819" cy="4404003"/>
          </a:xfrm>
          <a:prstGeom prst="rect">
            <a:avLst/>
          </a:prstGeom>
        </p:spPr>
      </p:pic>
      <p:sp>
        <p:nvSpPr>
          <p:cNvPr id="2" name="Title 1">
            <a:extLst>
              <a:ext uri="{FF2B5EF4-FFF2-40B4-BE49-F238E27FC236}">
                <a16:creationId xmlns:a16="http://schemas.microsoft.com/office/drawing/2014/main" id="{AF2033B0-5633-16ED-301D-DF56A51A71DC}"/>
              </a:ext>
            </a:extLst>
          </p:cNvPr>
          <p:cNvSpPr>
            <a:spLocks noGrp="1"/>
          </p:cNvSpPr>
          <p:nvPr>
            <p:ph type="title"/>
          </p:nvPr>
        </p:nvSpPr>
        <p:spPr/>
        <p:txBody>
          <a:bodyPr>
            <a:normAutofit/>
          </a:bodyPr>
          <a:lstStyle/>
          <a:p>
            <a:r>
              <a:rPr lang="fr-FR" sz="3600"/>
              <a:t>Facteurs structurels mesurés par l'ECP
</a:t>
            </a:r>
            <a:endParaRPr lang="en-US" sz="3600">
              <a:ea typeface="Open Sans Light"/>
              <a:cs typeface="Open Sans Light"/>
            </a:endParaRPr>
          </a:p>
        </p:txBody>
      </p:sp>
      <p:sp>
        <p:nvSpPr>
          <p:cNvPr id="3" name="Content Placeholder 2">
            <a:extLst>
              <a:ext uri="{FF2B5EF4-FFF2-40B4-BE49-F238E27FC236}">
                <a16:creationId xmlns:a16="http://schemas.microsoft.com/office/drawing/2014/main" id="{1E044600-7CEF-BC91-CCD2-D3BC1315AC6B}"/>
              </a:ext>
            </a:extLst>
          </p:cNvPr>
          <p:cNvSpPr>
            <a:spLocks noGrp="1"/>
          </p:cNvSpPr>
          <p:nvPr>
            <p:ph idx="1"/>
          </p:nvPr>
        </p:nvSpPr>
        <p:spPr>
          <a:xfrm>
            <a:off x="685800" y="1280641"/>
            <a:ext cx="7772400" cy="4300679"/>
          </a:xfrm>
        </p:spPr>
        <p:txBody>
          <a:bodyPr vert="horz" lIns="0" tIns="0" rIns="0" bIns="0" rtlCol="0" anchor="t">
            <a:normAutofit/>
          </a:bodyPr>
          <a:lstStyle/>
          <a:p>
            <a:pPr marL="170815" indent="-170815"/>
            <a:r>
              <a:rPr lang="fr-FR" dirty="0">
                <a:latin typeface="Open Sans Light" panose="020B0306030504020204" pitchFamily="34" charset="0"/>
                <a:ea typeface="Open Sans Light" panose="020B0306030504020204" pitchFamily="34" charset="0"/>
                <a:cs typeface="Open Sans Light" panose="020B0306030504020204" pitchFamily="34" charset="0"/>
              </a:rPr>
              <a:t>Distance de l’établissement de santé </a:t>
            </a:r>
            <a:endParaRPr lang="en-US" dirty="0">
              <a:latin typeface="Open Sans Light" panose="020B0306030504020204" pitchFamily="34" charset="0"/>
              <a:ea typeface="Open Sans Light" panose="020B0306030504020204" pitchFamily="34" charset="0"/>
              <a:cs typeface="Open Sans Light" panose="020B0306030504020204" pitchFamily="34" charset="0"/>
            </a:endParaRPr>
          </a:p>
          <a:p>
            <a:pPr marL="170815" indent="-170815"/>
            <a:r>
              <a:rPr lang="fr-FR" dirty="0">
                <a:latin typeface="Open Sans Light" panose="020B0306030504020204" pitchFamily="34" charset="0"/>
                <a:ea typeface="Open Sans Light" panose="020B0306030504020204" pitchFamily="34" charset="0"/>
                <a:cs typeface="Open Sans Light" panose="020B0306030504020204" pitchFamily="34" charset="0"/>
              </a:rPr>
              <a:t>Nombre de moustiquaires dans le ménage (quantité suffisante de moustiquaires)</a:t>
            </a:r>
            <a:endParaRPr lang="en-US"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8" name="Rectangle 7">
            <a:extLst>
              <a:ext uri="{FF2B5EF4-FFF2-40B4-BE49-F238E27FC236}">
                <a16:creationId xmlns:a16="http://schemas.microsoft.com/office/drawing/2014/main" id="{B30413FC-C6F9-BE45-2C14-5BE66A80BD49}"/>
              </a:ext>
            </a:extLst>
          </p:cNvPr>
          <p:cNvSpPr/>
          <p:nvPr/>
        </p:nvSpPr>
        <p:spPr>
          <a:xfrm>
            <a:off x="3057633" y="5329894"/>
            <a:ext cx="2006221" cy="981121"/>
          </a:xfrm>
          <a:prstGeom prst="rect">
            <a:avLst/>
          </a:prstGeom>
          <a:noFill/>
          <a:ln w="28575">
            <a:solidFill>
              <a:srgbClr val="08A6E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417840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3E881-BC35-F541-8CC8-6793FCDF34AE}"/>
              </a:ext>
            </a:extLst>
          </p:cNvPr>
          <p:cNvSpPr>
            <a:spLocks noGrp="1"/>
          </p:cNvSpPr>
          <p:nvPr>
            <p:ph type="title"/>
          </p:nvPr>
        </p:nvSpPr>
        <p:spPr/>
        <p:txBody>
          <a:bodyPr/>
          <a:lstStyle/>
          <a:p>
            <a:r>
              <a:rPr lang="en-US" err="1"/>
              <a:t>Principaux</a:t>
            </a:r>
            <a:r>
              <a:rPr lang="en-US"/>
              <a:t> </a:t>
            </a:r>
            <a:r>
              <a:rPr lang="en-US" err="1"/>
              <a:t>résultats</a:t>
            </a:r>
            <a:r>
              <a:rPr lang="en-US"/>
              <a:t> </a:t>
            </a:r>
            <a:r>
              <a:rPr lang="en-US" err="1"/>
              <a:t>attendus</a:t>
            </a:r>
            <a:r>
              <a:rPr lang="en-US"/>
              <a:t>
</a:t>
            </a:r>
          </a:p>
        </p:txBody>
      </p:sp>
    </p:spTree>
    <p:extLst>
      <p:ext uri="{BB962C8B-B14F-4D97-AF65-F5344CB8AC3E}">
        <p14:creationId xmlns:p14="http://schemas.microsoft.com/office/powerpoint/2010/main" val="37986648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99F33-2AD8-D448-A6B3-D95F2B9C4696}"/>
              </a:ext>
            </a:extLst>
          </p:cNvPr>
          <p:cNvSpPr>
            <a:spLocks noGrp="1"/>
          </p:cNvSpPr>
          <p:nvPr>
            <p:ph type="title"/>
          </p:nvPr>
        </p:nvSpPr>
        <p:spPr/>
        <p:txBody>
          <a:bodyPr>
            <a:normAutofit/>
          </a:bodyPr>
          <a:lstStyle/>
          <a:p>
            <a:r>
              <a:rPr lang="en-US" sz="3600" err="1"/>
              <a:t>Principaux</a:t>
            </a:r>
            <a:r>
              <a:rPr lang="en-US" sz="3600"/>
              <a:t> </a:t>
            </a:r>
            <a:r>
              <a:rPr lang="en-US" sz="3600" err="1"/>
              <a:t>résultats</a:t>
            </a:r>
            <a:r>
              <a:rPr lang="en-US" sz="3600"/>
              <a:t>:</a:t>
            </a:r>
            <a:br>
              <a:rPr lang="en-US" sz="3600"/>
            </a:br>
            <a:r>
              <a:rPr lang="en-US" sz="3600"/>
              <a:t>Questionnaire pour les ménages</a:t>
            </a:r>
          </a:p>
        </p:txBody>
      </p:sp>
      <p:sp>
        <p:nvSpPr>
          <p:cNvPr id="3" name="Content Placeholder 2">
            <a:extLst>
              <a:ext uri="{FF2B5EF4-FFF2-40B4-BE49-F238E27FC236}">
                <a16:creationId xmlns:a16="http://schemas.microsoft.com/office/drawing/2014/main" id="{592DEAE1-19BA-F54C-A410-AF822ED91729}"/>
              </a:ext>
            </a:extLst>
          </p:cNvPr>
          <p:cNvSpPr>
            <a:spLocks noGrp="1"/>
          </p:cNvSpPr>
          <p:nvPr>
            <p:ph idx="1"/>
          </p:nvPr>
        </p:nvSpPr>
        <p:spPr>
          <a:xfrm>
            <a:off x="685800" y="1690689"/>
            <a:ext cx="7772400" cy="4300679"/>
          </a:xfrm>
        </p:spPr>
        <p:txBody>
          <a:bodyPr vert="horz" lIns="0" tIns="0" rIns="0" bIns="0" rtlCol="0" anchor="t">
            <a:normAutofit/>
          </a:bodyPr>
          <a:lstStyle/>
          <a:p>
            <a:pPr marL="170815" indent="-170815"/>
            <a:r>
              <a:rPr lang="fr-FR" dirty="0">
                <a:latin typeface="Open Sans Light" panose="020B0306030504020204" pitchFamily="34" charset="0"/>
                <a:ea typeface="Open Sans Light" panose="020B0306030504020204" pitchFamily="34" charset="0"/>
                <a:cs typeface="Open Sans Light" panose="020B0306030504020204" pitchFamily="34" charset="0"/>
              </a:rPr>
              <a:t>Caractéristiques du ménage</a:t>
            </a:r>
            <a:endParaRPr lang="en-US" dirty="0">
              <a:latin typeface="Open Sans Light" panose="020B0306030504020204" pitchFamily="34" charset="0"/>
              <a:ea typeface="Open Sans Light" panose="020B0306030504020204" pitchFamily="34" charset="0"/>
              <a:cs typeface="Open Sans Light" panose="020B0306030504020204" pitchFamily="34" charset="0"/>
            </a:endParaRPr>
          </a:p>
          <a:p>
            <a:pPr marL="170815" indent="-170815"/>
            <a:r>
              <a:rPr lang="fr-FR" dirty="0">
                <a:latin typeface="Open Sans Light" panose="020B0306030504020204" pitchFamily="34" charset="0"/>
                <a:ea typeface="Open Sans Light" panose="020B0306030504020204" pitchFamily="34" charset="0"/>
                <a:cs typeface="Open Sans Light" panose="020B0306030504020204" pitchFamily="34" charset="0"/>
              </a:rPr>
              <a:t>Distance de l’établissement de santé</a:t>
            </a:r>
            <a:endParaRPr lang="en-US" dirty="0">
              <a:latin typeface="Open Sans Light" panose="020B0306030504020204" pitchFamily="34" charset="0"/>
              <a:ea typeface="Open Sans Light" panose="020B0306030504020204" pitchFamily="34" charset="0"/>
              <a:cs typeface="Open Sans Light" panose="020B0306030504020204" pitchFamily="34" charset="0"/>
            </a:endParaRPr>
          </a:p>
          <a:p>
            <a:pPr marL="170815" indent="-170815"/>
            <a:r>
              <a:rPr lang="fr-FR" dirty="0">
                <a:latin typeface="Open Sans Light" panose="020B0306030504020204" pitchFamily="34" charset="0"/>
                <a:ea typeface="Open Sans Light" panose="020B0306030504020204" pitchFamily="34" charset="0"/>
                <a:cs typeface="Open Sans Light" panose="020B0306030504020204" pitchFamily="34" charset="0"/>
              </a:rPr>
              <a:t>Indicateur de MII en population</a:t>
            </a:r>
            <a:endParaRPr lang="en-US" dirty="0">
              <a:latin typeface="Open Sans Light" panose="020B0306030504020204" pitchFamily="34" charset="0"/>
              <a:ea typeface="Open Sans Light" panose="020B0306030504020204" pitchFamily="34" charset="0"/>
              <a:cs typeface="Open Sans Light" panose="020B0306030504020204" pitchFamily="34" charset="0"/>
            </a:endParaRPr>
          </a:p>
          <a:p>
            <a:pPr marL="344170" lvl="1" indent="-172720"/>
            <a:r>
              <a:rPr lang="fr-FR" dirty="0">
                <a:latin typeface="Open Sans Light" panose="020B0306030504020204" pitchFamily="34" charset="0"/>
                <a:ea typeface="Open Sans Light" panose="020B0306030504020204" pitchFamily="34" charset="0"/>
                <a:cs typeface="Open Sans Light" panose="020B0306030504020204" pitchFamily="34" charset="0"/>
              </a:rPr>
              <a:t>Utilisation</a:t>
            </a:r>
          </a:p>
          <a:p>
            <a:pPr marL="344170" lvl="1" indent="-172720"/>
            <a:r>
              <a:rPr lang="fr-FR" dirty="0">
                <a:latin typeface="Open Sans Light" panose="020B0306030504020204" pitchFamily="34" charset="0"/>
                <a:ea typeface="Open Sans Light" panose="020B0306030504020204" pitchFamily="34" charset="0"/>
                <a:cs typeface="Open Sans Light" panose="020B0306030504020204" pitchFamily="34" charset="0"/>
              </a:rPr>
              <a:t>Accès </a:t>
            </a:r>
          </a:p>
          <a:p>
            <a:pPr marL="344170" lvl="1" indent="-172720"/>
            <a:r>
              <a:rPr lang="fr-FR" dirty="0">
                <a:latin typeface="Open Sans Light" panose="020B0306030504020204" pitchFamily="34" charset="0"/>
                <a:ea typeface="Open Sans Light" panose="020B0306030504020204" pitchFamily="34" charset="0"/>
                <a:cs typeface="Open Sans Light" panose="020B0306030504020204" pitchFamily="34" charset="0"/>
              </a:rPr>
              <a:t>Utilisation</a:t>
            </a:r>
            <a:r>
              <a:rPr lang="en-US" dirty="0">
                <a:latin typeface="Open Sans Light" panose="020B0306030504020204" pitchFamily="34" charset="0"/>
                <a:ea typeface="Open Sans Light" panose="020B0306030504020204" pitchFamily="34" charset="0"/>
                <a:cs typeface="Open Sans Light" panose="020B0306030504020204" pitchFamily="34" charset="0"/>
              </a:rPr>
              <a:t>: </a:t>
            </a:r>
            <a:r>
              <a:rPr lang="fr-FR" dirty="0">
                <a:latin typeface="Open Sans Light" panose="020B0306030504020204" pitchFamily="34" charset="0"/>
                <a:ea typeface="Open Sans Light" panose="020B0306030504020204" pitchFamily="34" charset="0"/>
                <a:cs typeface="Open Sans Light" panose="020B0306030504020204" pitchFamily="34" charset="0"/>
              </a:rPr>
              <a:t>Accès </a:t>
            </a:r>
          </a:p>
          <a:p>
            <a:pPr marL="344170" lvl="1" indent="-172720"/>
            <a:endParaRPr lang="en-US" dirty="0"/>
          </a:p>
        </p:txBody>
      </p:sp>
      <p:pic>
        <p:nvPicPr>
          <p:cNvPr id="6" name="Graphic 5" descr="Research">
            <a:extLst>
              <a:ext uri="{FF2B5EF4-FFF2-40B4-BE49-F238E27FC236}">
                <a16:creationId xmlns:a16="http://schemas.microsoft.com/office/drawing/2014/main" id="{11E07076-8455-A15A-27D2-AFB71766C94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53287" y="1340681"/>
            <a:ext cx="2847703" cy="2847703"/>
          </a:xfrm>
          <a:prstGeom prst="rect">
            <a:avLst/>
          </a:prstGeom>
        </p:spPr>
      </p:pic>
    </p:spTree>
    <p:extLst>
      <p:ext uri="{BB962C8B-B14F-4D97-AF65-F5344CB8AC3E}">
        <p14:creationId xmlns:p14="http://schemas.microsoft.com/office/powerpoint/2010/main" val="3285612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EA442-995E-304F-B2A0-57727607B36E}"/>
              </a:ext>
            </a:extLst>
          </p:cNvPr>
          <p:cNvSpPr>
            <a:spLocks noGrp="1"/>
          </p:cNvSpPr>
          <p:nvPr>
            <p:ph type="title"/>
          </p:nvPr>
        </p:nvSpPr>
        <p:spPr/>
        <p:txBody>
          <a:bodyPr>
            <a:normAutofit/>
          </a:bodyPr>
          <a:lstStyle/>
          <a:p>
            <a:r>
              <a:rPr lang="en-US" sz="3600" err="1"/>
              <a:t>Principaux</a:t>
            </a:r>
            <a:r>
              <a:rPr lang="en-US" sz="3600"/>
              <a:t> </a:t>
            </a:r>
            <a:r>
              <a:rPr lang="en-US" sz="3600" err="1"/>
              <a:t>résultats</a:t>
            </a:r>
            <a:r>
              <a:rPr lang="en-US" sz="3600"/>
              <a:t>:</a:t>
            </a:r>
            <a:br>
              <a:rPr lang="en-US" sz="3600"/>
            </a:br>
            <a:r>
              <a:rPr lang="fr-FR" sz="3600"/>
              <a:t>Questionnaire individuel</a:t>
            </a:r>
            <a:endParaRPr lang="en-US" sz="3600"/>
          </a:p>
        </p:txBody>
      </p:sp>
      <p:sp>
        <p:nvSpPr>
          <p:cNvPr id="3" name="Content Placeholder 2">
            <a:extLst>
              <a:ext uri="{FF2B5EF4-FFF2-40B4-BE49-F238E27FC236}">
                <a16:creationId xmlns:a16="http://schemas.microsoft.com/office/drawing/2014/main" id="{1BE46D24-7B65-484D-BE1E-847FECC75F61}"/>
              </a:ext>
            </a:extLst>
          </p:cNvPr>
          <p:cNvSpPr>
            <a:spLocks noGrp="1"/>
          </p:cNvSpPr>
          <p:nvPr>
            <p:ph idx="1"/>
          </p:nvPr>
        </p:nvSpPr>
        <p:spPr>
          <a:xfrm>
            <a:off x="502418" y="1690689"/>
            <a:ext cx="5985846" cy="4560357"/>
          </a:xfrm>
        </p:spPr>
        <p:txBody>
          <a:bodyPr vert="horz" lIns="0" tIns="0" rIns="0" bIns="0" rtlCol="0" anchor="t">
            <a:normAutofit/>
          </a:bodyPr>
          <a:lstStyle/>
          <a:p>
            <a:pPr marL="170815" indent="-170815"/>
            <a:r>
              <a:rPr lang="fr-FR" sz="2000" dirty="0">
                <a:latin typeface="Open Sans Light" panose="020B0306030504020204" pitchFamily="34" charset="0"/>
                <a:ea typeface="Open Sans Light" panose="020B0306030504020204" pitchFamily="34" charset="0"/>
                <a:cs typeface="Open Sans Light" panose="020B0306030504020204" pitchFamily="34" charset="0"/>
              </a:rPr>
              <a:t>Caractéristiques sociodémographiques</a:t>
            </a:r>
            <a:endParaRPr lang="en-US" sz="2000" dirty="0">
              <a:latin typeface="Open Sans Light" panose="020B0306030504020204" pitchFamily="34" charset="0"/>
              <a:ea typeface="Open Sans Light" panose="020B0306030504020204" pitchFamily="34" charset="0"/>
              <a:cs typeface="Open Sans Light" panose="020B0306030504020204" pitchFamily="34" charset="0"/>
            </a:endParaRPr>
          </a:p>
          <a:p>
            <a:pPr marL="170815" indent="-170815"/>
            <a:r>
              <a:rPr lang="fr-FR" sz="2000" dirty="0">
                <a:latin typeface="Open Sans Light" panose="020B0306030504020204" pitchFamily="34" charset="0"/>
                <a:ea typeface="Open Sans Light" panose="020B0306030504020204" pitchFamily="34" charset="0"/>
                <a:cs typeface="Open Sans Light" panose="020B0306030504020204" pitchFamily="34" charset="0"/>
              </a:rPr>
              <a:t>Utilisation et entretien des moustiquaires imprégnées d’insecticide</a:t>
            </a:r>
            <a:endParaRPr lang="en-US" sz="2000" dirty="0">
              <a:latin typeface="Open Sans Light" panose="020B0306030504020204" pitchFamily="34" charset="0"/>
              <a:ea typeface="Open Sans Light" panose="020B0306030504020204" pitchFamily="34" charset="0"/>
              <a:cs typeface="Open Sans Light" panose="020B0306030504020204" pitchFamily="34" charset="0"/>
            </a:endParaRPr>
          </a:p>
          <a:p>
            <a:pPr marL="170815" indent="-170815"/>
            <a:r>
              <a:rPr lang="fr-FR" sz="2000" dirty="0">
                <a:latin typeface="Open Sans Light" panose="020B0306030504020204" pitchFamily="34" charset="0"/>
                <a:ea typeface="Open Sans Light" panose="020B0306030504020204" pitchFamily="34" charset="0"/>
                <a:cs typeface="Open Sans Light" panose="020B0306030504020204" pitchFamily="34" charset="0"/>
              </a:rPr>
              <a:t>Utilisation des services de santé pour les soins prénatals (femmes seulement)</a:t>
            </a:r>
            <a:endParaRPr lang="en-US" sz="2000" dirty="0">
              <a:latin typeface="Open Sans Light" panose="020B0306030504020204" pitchFamily="34" charset="0"/>
              <a:ea typeface="Open Sans Light" panose="020B0306030504020204" pitchFamily="34" charset="0"/>
              <a:cs typeface="Open Sans Light" panose="020B0306030504020204" pitchFamily="34" charset="0"/>
            </a:endParaRPr>
          </a:p>
          <a:p>
            <a:pPr marL="170815" indent="-170815"/>
            <a:r>
              <a:rPr lang="fr-FR" sz="2000" dirty="0">
                <a:latin typeface="Open Sans Light" panose="020B0306030504020204" pitchFamily="34" charset="0"/>
                <a:ea typeface="Open Sans Light" panose="020B0306030504020204" pitchFamily="34" charset="0"/>
                <a:cs typeface="Open Sans Light" panose="020B0306030504020204" pitchFamily="34" charset="0"/>
              </a:rPr>
              <a:t>Recherche de soins rapides et appropriés pour la fièvre chez les enfants de moins de 5 ans  </a:t>
            </a:r>
            <a:endParaRPr lang="en-US" sz="2000" dirty="0">
              <a:latin typeface="Open Sans Light" panose="020B0306030504020204" pitchFamily="34" charset="0"/>
              <a:ea typeface="Open Sans Light" panose="020B0306030504020204" pitchFamily="34" charset="0"/>
              <a:cs typeface="Open Sans Light" panose="020B0306030504020204" pitchFamily="34" charset="0"/>
            </a:endParaRPr>
          </a:p>
          <a:p>
            <a:pPr marL="170815" indent="-170815"/>
            <a:r>
              <a:rPr lang="fr-FR" sz="2000" dirty="0">
                <a:latin typeface="Open Sans Light" panose="020B0306030504020204" pitchFamily="34" charset="0"/>
                <a:ea typeface="Open Sans Light" panose="020B0306030504020204" pitchFamily="34" charset="0"/>
                <a:cs typeface="Open Sans Light" panose="020B0306030504020204" pitchFamily="34" charset="0"/>
              </a:rPr>
              <a:t>Temps passé à l’intérieur / à l’extérieur la nuit précédente</a:t>
            </a:r>
            <a:endParaRPr lang="en-US" sz="2000" dirty="0">
              <a:latin typeface="Open Sans Light" panose="020B0306030504020204" pitchFamily="34" charset="0"/>
              <a:ea typeface="Open Sans Light" panose="020B0306030504020204" pitchFamily="34" charset="0"/>
              <a:cs typeface="Open Sans Light" panose="020B0306030504020204" pitchFamily="34" charset="0"/>
            </a:endParaRPr>
          </a:p>
          <a:p>
            <a:pPr marL="170815" indent="-170815"/>
            <a:r>
              <a:rPr lang="en-US" sz="2000" dirty="0" err="1">
                <a:latin typeface="Open Sans Light" panose="020B0306030504020204" pitchFamily="34" charset="0"/>
                <a:ea typeface="Open Sans Light" panose="020B0306030504020204" pitchFamily="34" charset="0"/>
                <a:cs typeface="Open Sans Light" panose="020B0306030504020204" pitchFamily="34" charset="0"/>
              </a:rPr>
              <a:t>Facteurs</a:t>
            </a:r>
            <a:r>
              <a:rPr lang="en-US" sz="2000" dirty="0">
                <a:latin typeface="Open Sans Light" panose="020B0306030504020204" pitchFamily="34" charset="0"/>
                <a:ea typeface="Open Sans Light" panose="020B0306030504020204" pitchFamily="34" charset="0"/>
                <a:cs typeface="Open Sans Light" panose="020B0306030504020204" pitchFamily="34" charset="0"/>
              </a:rPr>
              <a:t> </a:t>
            </a:r>
            <a:r>
              <a:rPr lang="en-US" sz="2000" dirty="0" err="1">
                <a:latin typeface="Open Sans Light" panose="020B0306030504020204" pitchFamily="34" charset="0"/>
                <a:ea typeface="Open Sans Light" panose="020B0306030504020204" pitchFamily="34" charset="0"/>
                <a:cs typeface="Open Sans Light" panose="020B0306030504020204" pitchFamily="34" charset="0"/>
              </a:rPr>
              <a:t>idéationnels</a:t>
            </a:r>
            <a:endParaRPr lang="en-US" sz="2000" dirty="0">
              <a:latin typeface="Open Sans Light" panose="020B0306030504020204" pitchFamily="34" charset="0"/>
              <a:ea typeface="Open Sans Light" panose="020B0306030504020204" pitchFamily="34" charset="0"/>
              <a:cs typeface="Open Sans Light" panose="020B0306030504020204" pitchFamily="34" charset="0"/>
            </a:endParaRPr>
          </a:p>
          <a:p>
            <a:pPr marL="170815" indent="-170815"/>
            <a:r>
              <a:rPr lang="fr-FR" sz="2000" dirty="0">
                <a:latin typeface="Open Sans Light" panose="020B0306030504020204" pitchFamily="34" charset="0"/>
                <a:ea typeface="Open Sans Light" panose="020B0306030504020204" pitchFamily="34" charset="0"/>
                <a:cs typeface="Open Sans Light" panose="020B0306030504020204" pitchFamily="34" charset="0"/>
              </a:rPr>
              <a:t>Exposition aux activités CSC liés au paludisme </a:t>
            </a:r>
            <a:endParaRPr lang="en-US" sz="2000" dirty="0">
              <a:latin typeface="Open Sans Light" panose="020B0306030504020204" pitchFamily="34" charset="0"/>
              <a:ea typeface="Open Sans Light" panose="020B0306030504020204" pitchFamily="34" charset="0"/>
              <a:cs typeface="Open Sans Light" panose="020B0306030504020204" pitchFamily="34" charset="0"/>
            </a:endParaRPr>
          </a:p>
          <a:p>
            <a:pPr marL="170815" indent="-170815"/>
            <a:r>
              <a:rPr lang="fr-FR" sz="2000" dirty="0">
                <a:latin typeface="Open Sans Light" panose="020B0306030504020204" pitchFamily="34" charset="0"/>
                <a:ea typeface="Open Sans Light" panose="020B0306030504020204" pitchFamily="34" charset="0"/>
                <a:cs typeface="Open Sans Light" panose="020B0306030504020204" pitchFamily="34" charset="0"/>
              </a:rPr>
              <a:t>Habitudes médiatiques</a:t>
            </a:r>
            <a:endParaRPr lang="en-US" sz="2000" dirty="0">
              <a:latin typeface="Open Sans Light" panose="020B0306030504020204" pitchFamily="34" charset="0"/>
              <a:ea typeface="Open Sans Light" panose="020B0306030504020204" pitchFamily="34" charset="0"/>
              <a:cs typeface="Open Sans Light" panose="020B0306030504020204" pitchFamily="34" charset="0"/>
            </a:endParaRPr>
          </a:p>
        </p:txBody>
      </p:sp>
      <p:pic>
        <p:nvPicPr>
          <p:cNvPr id="4" name="Graphic 3" descr="Research">
            <a:extLst>
              <a:ext uri="{FF2B5EF4-FFF2-40B4-BE49-F238E27FC236}">
                <a16:creationId xmlns:a16="http://schemas.microsoft.com/office/drawing/2014/main" id="{0D89FC7C-9661-1D42-B724-4ACAB62A04F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354828" y="1340681"/>
            <a:ext cx="2847703" cy="2847703"/>
          </a:xfrm>
          <a:prstGeom prst="rect">
            <a:avLst/>
          </a:prstGeom>
        </p:spPr>
      </p:pic>
      <p:sp>
        <p:nvSpPr>
          <p:cNvPr id="5" name="TextBox 4">
            <a:extLst>
              <a:ext uri="{FF2B5EF4-FFF2-40B4-BE49-F238E27FC236}">
                <a16:creationId xmlns:a16="http://schemas.microsoft.com/office/drawing/2014/main" id="{03A147A1-6E63-904A-9F35-60F249C35A2A}"/>
              </a:ext>
            </a:extLst>
          </p:cNvPr>
          <p:cNvSpPr txBox="1"/>
          <p:nvPr/>
        </p:nvSpPr>
        <p:spPr>
          <a:xfrm>
            <a:off x="6617152" y="4133224"/>
            <a:ext cx="2452251" cy="1200329"/>
          </a:xfrm>
          <a:prstGeom prst="rect">
            <a:avLst/>
          </a:prstGeom>
          <a:noFill/>
        </p:spPr>
        <p:txBody>
          <a:bodyPr wrap="square" lIns="91440" tIns="45720" rIns="91440" bIns="45720" rtlCol="0" anchor="t">
            <a:spAutoFit/>
          </a:bodyPr>
          <a:lstStyle/>
          <a:p>
            <a:r>
              <a:rPr lang="en-US" i="1"/>
              <a:t>*</a:t>
            </a:r>
            <a:r>
              <a:rPr lang="fr-FR" i="1"/>
              <a:t>Des modules optionnels sur </a:t>
            </a:r>
            <a:r>
              <a:rPr lang="fr-FR" i="1" dirty="0"/>
              <a:t>la </a:t>
            </a:r>
            <a:r>
              <a:rPr lang="fr-FR" i="1"/>
              <a:t>PID et </a:t>
            </a:r>
            <a:r>
              <a:rPr lang="fr-FR" i="1" dirty="0"/>
              <a:t>la </a:t>
            </a:r>
            <a:r>
              <a:rPr lang="fr-FR" i="1">
                <a:ea typeface="+mn-lt"/>
                <a:cs typeface="+mn-lt"/>
              </a:rPr>
              <a:t>CPS </a:t>
            </a:r>
            <a:r>
              <a:rPr lang="fr-FR" i="1"/>
              <a:t>sont également disponibles</a:t>
            </a:r>
            <a:endParaRPr lang="en-US" i="1">
              <a:ea typeface="Open Sans Light"/>
              <a:cs typeface="Open Sans Light"/>
            </a:endParaRPr>
          </a:p>
        </p:txBody>
      </p:sp>
    </p:spTree>
    <p:extLst>
      <p:ext uri="{BB962C8B-B14F-4D97-AF65-F5344CB8AC3E}">
        <p14:creationId xmlns:p14="http://schemas.microsoft.com/office/powerpoint/2010/main" val="34482703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E399C-2D2A-304D-AC99-1A178FF62564}"/>
              </a:ext>
            </a:extLst>
          </p:cNvPr>
          <p:cNvSpPr>
            <a:spLocks noGrp="1"/>
          </p:cNvSpPr>
          <p:nvPr>
            <p:ph type="title"/>
          </p:nvPr>
        </p:nvSpPr>
        <p:spPr/>
        <p:txBody>
          <a:bodyPr>
            <a:normAutofit/>
          </a:bodyPr>
          <a:lstStyle/>
          <a:p>
            <a:r>
              <a:rPr lang="en-US" sz="3600" dirty="0" err="1"/>
              <a:t>Partenariats</a:t>
            </a:r>
            <a:r>
              <a:rPr lang="en-US" sz="3600" dirty="0"/>
              <a:t> et collaborations</a:t>
            </a:r>
          </a:p>
        </p:txBody>
      </p:sp>
      <p:graphicFrame>
        <p:nvGraphicFramePr>
          <p:cNvPr id="6" name="Content Placeholder 5">
            <a:extLst>
              <a:ext uri="{FF2B5EF4-FFF2-40B4-BE49-F238E27FC236}">
                <a16:creationId xmlns:a16="http://schemas.microsoft.com/office/drawing/2014/main" id="{A4480671-6A60-4748-81D0-E14FDF6DDF6A}"/>
              </a:ext>
            </a:extLst>
          </p:cNvPr>
          <p:cNvGraphicFramePr>
            <a:graphicFrameLocks noGrp="1"/>
          </p:cNvGraphicFramePr>
          <p:nvPr>
            <p:ph idx="1"/>
            <p:extLst>
              <p:ext uri="{D42A27DB-BD31-4B8C-83A1-F6EECF244321}">
                <p14:modId xmlns:p14="http://schemas.microsoft.com/office/powerpoint/2010/main" val="38273658"/>
              </p:ext>
            </p:extLst>
          </p:nvPr>
        </p:nvGraphicFramePr>
        <p:xfrm>
          <a:off x="378414" y="1370284"/>
          <a:ext cx="8386763" cy="3901803"/>
        </p:xfrm>
        <a:graphic>
          <a:graphicData uri="http://schemas.openxmlformats.org/drawingml/2006/table">
            <a:tbl>
              <a:tblPr firstRow="1" bandRow="1">
                <a:tableStyleId>{BC89EF96-8CEA-46FF-86C4-4CE0E7609802}</a:tableStyleId>
              </a:tblPr>
              <a:tblGrid>
                <a:gridCol w="1934993">
                  <a:extLst>
                    <a:ext uri="{9D8B030D-6E8A-4147-A177-3AD203B41FA5}">
                      <a16:colId xmlns:a16="http://schemas.microsoft.com/office/drawing/2014/main" val="3734131884"/>
                    </a:ext>
                  </a:extLst>
                </a:gridCol>
                <a:gridCol w="2037401">
                  <a:extLst>
                    <a:ext uri="{9D8B030D-6E8A-4147-A177-3AD203B41FA5}">
                      <a16:colId xmlns:a16="http://schemas.microsoft.com/office/drawing/2014/main" val="1772340015"/>
                    </a:ext>
                  </a:extLst>
                </a:gridCol>
                <a:gridCol w="4414369">
                  <a:extLst>
                    <a:ext uri="{9D8B030D-6E8A-4147-A177-3AD203B41FA5}">
                      <a16:colId xmlns:a16="http://schemas.microsoft.com/office/drawing/2014/main" val="1153315201"/>
                    </a:ext>
                  </a:extLst>
                </a:gridCol>
              </a:tblGrid>
              <a:tr h="427083">
                <a:tc>
                  <a:txBody>
                    <a:bodyPr/>
                    <a:lstStyle/>
                    <a:p>
                      <a:r>
                        <a:rPr lang="en-US" dirty="0"/>
                        <a:t>Partner</a:t>
                      </a:r>
                    </a:p>
                  </a:txBody>
                  <a:tcPr/>
                </a:tc>
                <a:tc>
                  <a:txBody>
                    <a:bodyPr/>
                    <a:lstStyle/>
                    <a:p>
                      <a:r>
                        <a:rPr lang="en-US" dirty="0"/>
                        <a:t>Role</a:t>
                      </a:r>
                    </a:p>
                  </a:txBody>
                  <a:tcPr/>
                </a:tc>
                <a:tc>
                  <a:txBody>
                    <a:bodyPr/>
                    <a:lstStyle/>
                    <a:p>
                      <a:r>
                        <a:rPr lang="en-US" dirty="0"/>
                        <a:t>Action</a:t>
                      </a:r>
                    </a:p>
                  </a:txBody>
                  <a:tcPr/>
                </a:tc>
                <a:extLst>
                  <a:ext uri="{0D108BD9-81ED-4DB2-BD59-A6C34878D82A}">
                    <a16:rowId xmlns:a16="http://schemas.microsoft.com/office/drawing/2014/main" val="3740438918"/>
                  </a:ext>
                </a:extLst>
              </a:tr>
              <a:tr h="370840">
                <a:tc>
                  <a:txBody>
                    <a:bodyPr/>
                    <a:lstStyle/>
                    <a:p>
                      <a:r>
                        <a:rPr lang="en-US" sz="1700" dirty="0"/>
                        <a:t>PNILP</a:t>
                      </a:r>
                      <a:endParaRPr lang="en-US" sz="1700" b="1" dirty="0"/>
                    </a:p>
                  </a:txBody>
                  <a:tcPr/>
                </a:tc>
                <a:tc>
                  <a:txBody>
                    <a:bodyPr/>
                    <a:lstStyle/>
                    <a:p>
                      <a:r>
                        <a:rPr lang="en-US" sz="1700" dirty="0" err="1"/>
                        <a:t>Contributeur</a:t>
                      </a:r>
                      <a:r>
                        <a:rPr lang="en-US" sz="1700" dirty="0"/>
                        <a:t> </a:t>
                      </a:r>
                      <a:r>
                        <a:rPr lang="en-US" sz="1700" dirty="0" err="1"/>
                        <a:t>clé</a:t>
                      </a:r>
                      <a:endParaRPr lang="en-US" sz="1700" dirty="0"/>
                    </a:p>
                  </a:txBody>
                  <a:tcPr/>
                </a:tc>
                <a:tc>
                  <a:txBody>
                    <a:bodyPr/>
                    <a:lstStyle/>
                    <a:p>
                      <a:r>
                        <a:rPr lang="fr-FR" sz="1700" dirty="0"/>
                        <a:t>Contribuer à la conception et à la mise en œuvre de l'étude. Diffuser et utiliser les résultats.</a:t>
                      </a:r>
                      <a:endParaRPr lang="en-US" sz="1700" dirty="0"/>
                    </a:p>
                  </a:txBody>
                  <a:tcPr/>
                </a:tc>
                <a:extLst>
                  <a:ext uri="{0D108BD9-81ED-4DB2-BD59-A6C34878D82A}">
                    <a16:rowId xmlns:a16="http://schemas.microsoft.com/office/drawing/2014/main" val="2593005559"/>
                  </a:ext>
                </a:extLst>
              </a:tr>
              <a:tr h="370840">
                <a:tc>
                  <a:txBody>
                    <a:bodyPr/>
                    <a:lstStyle/>
                    <a:p>
                      <a:r>
                        <a:rPr lang="en-US" sz="1700" dirty="0"/>
                        <a:t>PMI</a:t>
                      </a:r>
                    </a:p>
                  </a:txBody>
                  <a:tcPr/>
                </a:tc>
                <a:tc>
                  <a:txBody>
                    <a:bodyPr/>
                    <a:lstStyle/>
                    <a:p>
                      <a:r>
                        <a:rPr lang="en-US" sz="1700" dirty="0" err="1"/>
                        <a:t>Bailleurs</a:t>
                      </a:r>
                      <a:r>
                        <a:rPr lang="en-US" sz="1700" dirty="0"/>
                        <a:t> de fonds</a:t>
                      </a:r>
                    </a:p>
                  </a:txBody>
                  <a:tcPr/>
                </a:tc>
                <a:tc>
                  <a:txBody>
                    <a:bodyPr/>
                    <a:lstStyle/>
                    <a:p>
                      <a:r>
                        <a:rPr lang="fr-FR" sz="1700" dirty="0"/>
                        <a:t>Fournir un financement et des conseils techniques. Utiliser les résultats pour la MOP et la conception du programme.</a:t>
                      </a:r>
                      <a:endParaRPr lang="en-US" sz="1700" dirty="0"/>
                    </a:p>
                  </a:txBody>
                  <a:tcPr/>
                </a:tc>
                <a:extLst>
                  <a:ext uri="{0D108BD9-81ED-4DB2-BD59-A6C34878D82A}">
                    <a16:rowId xmlns:a16="http://schemas.microsoft.com/office/drawing/2014/main" val="95196393"/>
                  </a:ext>
                </a:extLst>
              </a:tr>
              <a:tr h="370840">
                <a:tc>
                  <a:txBody>
                    <a:bodyPr/>
                    <a:lstStyle/>
                    <a:p>
                      <a:r>
                        <a:rPr lang="fr-FR" sz="1700" dirty="0"/>
                        <a:t>Société de recherche locale (à déterminer)</a:t>
                      </a:r>
                      <a:endParaRPr lang="en-US" sz="1700" dirty="0"/>
                    </a:p>
                  </a:txBody>
                  <a:tcPr/>
                </a:tc>
                <a:tc>
                  <a:txBody>
                    <a:bodyPr/>
                    <a:lstStyle/>
                    <a:p>
                      <a:r>
                        <a:rPr lang="en-US" sz="1700" dirty="0"/>
                        <a:t>Mise </a:t>
                      </a:r>
                      <a:r>
                        <a:rPr lang="en-US" sz="1700" dirty="0" err="1"/>
                        <a:t>en</a:t>
                      </a:r>
                      <a:r>
                        <a:rPr lang="en-US" sz="1700" dirty="0"/>
                        <a:t> </a:t>
                      </a:r>
                      <a:r>
                        <a:rPr lang="en-US" sz="1700" dirty="0" err="1"/>
                        <a:t>œuvre</a:t>
                      </a:r>
                      <a:endParaRPr lang="en-US" sz="1700" dirty="0"/>
                    </a:p>
                  </a:txBody>
                  <a:tcPr/>
                </a:tc>
                <a:tc>
                  <a:txBody>
                    <a:bodyPr/>
                    <a:lstStyle/>
                    <a:p>
                      <a:r>
                        <a:rPr lang="fr-FR" sz="1700" dirty="0"/>
                        <a:t>Embauché (par </a:t>
                      </a:r>
                      <a:r>
                        <a:rPr lang="fr-FR" sz="1700" dirty="0" err="1"/>
                        <a:t>Breakthrough</a:t>
                      </a:r>
                      <a:r>
                        <a:rPr lang="fr-FR" sz="1700" dirty="0"/>
                        <a:t> ACTION) pour la collecte de données.</a:t>
                      </a:r>
                      <a:endParaRPr lang="en-US" sz="1700" dirty="0"/>
                    </a:p>
                  </a:txBody>
                  <a:tcPr/>
                </a:tc>
                <a:extLst>
                  <a:ext uri="{0D108BD9-81ED-4DB2-BD59-A6C34878D82A}">
                    <a16:rowId xmlns:a16="http://schemas.microsoft.com/office/drawing/2014/main" val="857254518"/>
                  </a:ext>
                </a:extLst>
              </a:tr>
              <a:tr h="370840">
                <a:tc>
                  <a:txBody>
                    <a:bodyPr/>
                    <a:lstStyle/>
                    <a:p>
                      <a:r>
                        <a:rPr lang="en-US" sz="1700" dirty="0"/>
                        <a:t>Breakthrough ACTION</a:t>
                      </a:r>
                    </a:p>
                  </a:txBody>
                  <a:tcPr/>
                </a:tc>
                <a:tc>
                  <a:txBody>
                    <a:bodyPr/>
                    <a:lstStyle/>
                    <a:p>
                      <a:r>
                        <a:rPr lang="en-US" sz="1700" dirty="0" err="1"/>
                        <a:t>Coordinateur</a:t>
                      </a:r>
                      <a:endParaRPr lang="en-US" sz="17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700" dirty="0"/>
                        <a:t>Responsable de la conception et de la mise en œuvre de l'étude. Diffuser et utiliser les résultats.</a:t>
                      </a:r>
                      <a:endParaRPr lang="en-US" sz="1700" dirty="0"/>
                    </a:p>
                  </a:txBody>
                  <a:tcPr/>
                </a:tc>
                <a:extLst>
                  <a:ext uri="{0D108BD9-81ED-4DB2-BD59-A6C34878D82A}">
                    <a16:rowId xmlns:a16="http://schemas.microsoft.com/office/drawing/2014/main" val="1992243453"/>
                  </a:ext>
                </a:extLst>
              </a:tr>
            </a:tbl>
          </a:graphicData>
        </a:graphic>
      </p:graphicFrame>
      <p:sp>
        <p:nvSpPr>
          <p:cNvPr id="7" name="TextBox 6">
            <a:extLst>
              <a:ext uri="{FF2B5EF4-FFF2-40B4-BE49-F238E27FC236}">
                <a16:creationId xmlns:a16="http://schemas.microsoft.com/office/drawing/2014/main" id="{213F1E5A-7933-B447-AB42-A9A7E6E4D71B}"/>
              </a:ext>
            </a:extLst>
          </p:cNvPr>
          <p:cNvSpPr txBox="1"/>
          <p:nvPr/>
        </p:nvSpPr>
        <p:spPr>
          <a:xfrm>
            <a:off x="378413" y="5283451"/>
            <a:ext cx="8386763" cy="1077218"/>
          </a:xfrm>
          <a:prstGeom prst="rect">
            <a:avLst/>
          </a:prstGeom>
          <a:noFill/>
        </p:spPr>
        <p:txBody>
          <a:bodyPr wrap="square" rtlCol="0">
            <a:spAutoFit/>
          </a:bodyPr>
          <a:lstStyle/>
          <a:p>
            <a:pPr marL="285750" indent="-285750">
              <a:buFont typeface="Arial" panose="020B0604020202020204" pitchFamily="34" charset="0"/>
              <a:buChar char="•"/>
            </a:pPr>
            <a:r>
              <a:rPr lang="fr-FR" sz="1600" dirty="0">
                <a:latin typeface="Open Sans Light" panose="020B0306030504020204" pitchFamily="34" charset="0"/>
                <a:ea typeface="Open Sans Light" panose="020B0306030504020204" pitchFamily="34" charset="0"/>
                <a:cs typeface="Open Sans Light" panose="020B0306030504020204" pitchFamily="34" charset="0"/>
              </a:rPr>
              <a:t>Étudier les possibilités de renforcement des capacités dans la mesure du possible</a:t>
            </a:r>
          </a:p>
          <a:p>
            <a:pPr marL="742950" lvl="1" indent="-285750">
              <a:buFont typeface="Arial" panose="020B0604020202020204" pitchFamily="34" charset="0"/>
              <a:buChar char="•"/>
            </a:pPr>
            <a:r>
              <a:rPr lang="fr-FR" sz="1600" dirty="0">
                <a:latin typeface="Open Sans Light" panose="020B0306030504020204" pitchFamily="34" charset="0"/>
                <a:ea typeface="Open Sans Light" panose="020B0306030504020204" pitchFamily="34" charset="0"/>
                <a:cs typeface="Open Sans Light" panose="020B0306030504020204" pitchFamily="34" charset="0"/>
              </a:rPr>
              <a:t>PNLP</a:t>
            </a:r>
          </a:p>
          <a:p>
            <a:pPr marL="742950" lvl="1" indent="-285750">
              <a:buFont typeface="Arial" panose="020B0604020202020204" pitchFamily="34" charset="0"/>
              <a:buChar char="•"/>
            </a:pPr>
            <a:r>
              <a:rPr lang="fr-FR" sz="1600" dirty="0">
                <a:latin typeface="Open Sans Light" panose="020B0306030504020204" pitchFamily="34" charset="0"/>
                <a:ea typeface="Open Sans Light" panose="020B0306030504020204" pitchFamily="34" charset="0"/>
                <a:cs typeface="Open Sans Light" panose="020B0306030504020204" pitchFamily="34" charset="0"/>
              </a:rPr>
              <a:t>SBC TWG</a:t>
            </a:r>
          </a:p>
          <a:p>
            <a:pPr marL="742950" lvl="1" indent="-285750">
              <a:buFont typeface="Arial" panose="020B0604020202020204" pitchFamily="34" charset="0"/>
              <a:buChar char="•"/>
            </a:pPr>
            <a:r>
              <a:rPr lang="fr-FR" sz="1600" dirty="0">
                <a:latin typeface="Open Sans Light" panose="020B0306030504020204" pitchFamily="34" charset="0"/>
                <a:ea typeface="Open Sans Light" panose="020B0306030504020204" pitchFamily="34" charset="0"/>
                <a:cs typeface="Open Sans Light" panose="020B0306030504020204" pitchFamily="34" charset="0"/>
              </a:rPr>
              <a:t>Société de recherche locale</a:t>
            </a:r>
            <a:endParaRPr lang="en-US" sz="1600" dirty="0">
              <a:latin typeface="Open Sans Light" panose="020B0306030504020204" pitchFamily="34" charset="0"/>
              <a:ea typeface="Open Sans Light" panose="020B0306030504020204" pitchFamily="34" charset="0"/>
              <a:cs typeface="Open Sans Light" panose="020B0306030504020204" pitchFamily="34" charset="0"/>
            </a:endParaRPr>
          </a:p>
        </p:txBody>
      </p:sp>
      <p:pic>
        <p:nvPicPr>
          <p:cNvPr id="4" name="Graphic 3">
            <a:extLst>
              <a:ext uri="{FF2B5EF4-FFF2-40B4-BE49-F238E27FC236}">
                <a16:creationId xmlns:a16="http://schemas.microsoft.com/office/drawing/2014/main" id="{C4132344-7C78-6D4A-8B52-CB5A7069BBA1}"/>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17521" y="0"/>
            <a:ext cx="1842497" cy="1842497"/>
          </a:xfrm>
          <a:prstGeom prst="rect">
            <a:avLst/>
          </a:prstGeom>
        </p:spPr>
      </p:pic>
    </p:spTree>
    <p:extLst>
      <p:ext uri="{BB962C8B-B14F-4D97-AF65-F5344CB8AC3E}">
        <p14:creationId xmlns:p14="http://schemas.microsoft.com/office/powerpoint/2010/main" val="33917329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5B0E5-044D-F54D-999D-97ACDD293B86}"/>
              </a:ext>
            </a:extLst>
          </p:cNvPr>
          <p:cNvSpPr>
            <a:spLocks noGrp="1"/>
          </p:cNvSpPr>
          <p:nvPr>
            <p:ph type="title"/>
          </p:nvPr>
        </p:nvSpPr>
        <p:spPr/>
        <p:txBody>
          <a:bodyPr/>
          <a:lstStyle/>
          <a:p>
            <a:r>
              <a:rPr lang="en-US" dirty="0"/>
              <a:t>Groupe </a:t>
            </a:r>
            <a:r>
              <a:rPr lang="en-US" dirty="0" err="1"/>
              <a:t>consultatif</a:t>
            </a:r>
            <a:r>
              <a:rPr lang="en-US" dirty="0"/>
              <a:t> MBS</a:t>
            </a:r>
          </a:p>
        </p:txBody>
      </p:sp>
      <p:sp>
        <p:nvSpPr>
          <p:cNvPr id="3" name="Content Placeholder 2">
            <a:extLst>
              <a:ext uri="{FF2B5EF4-FFF2-40B4-BE49-F238E27FC236}">
                <a16:creationId xmlns:a16="http://schemas.microsoft.com/office/drawing/2014/main" id="{8A2C61F8-2CAB-0347-8A0F-3FB592A5FB2A}"/>
              </a:ext>
            </a:extLst>
          </p:cNvPr>
          <p:cNvSpPr>
            <a:spLocks noGrp="1"/>
          </p:cNvSpPr>
          <p:nvPr>
            <p:ph idx="1"/>
          </p:nvPr>
        </p:nvSpPr>
        <p:spPr>
          <a:xfrm>
            <a:off x="1105230" y="1600340"/>
            <a:ext cx="7410119" cy="4533983"/>
          </a:xfrm>
        </p:spPr>
        <p:txBody>
          <a:bodyPr>
            <a:normAutofit fontScale="55000" lnSpcReduction="20000"/>
          </a:bodyPr>
          <a:lstStyle/>
          <a:p>
            <a:pPr marL="0" indent="0">
              <a:lnSpc>
                <a:spcPct val="120000"/>
              </a:lnSpc>
              <a:buNone/>
            </a:pPr>
            <a:r>
              <a:rPr lang="fr-FR" b="1" dirty="0">
                <a:latin typeface="Open Sans Light" panose="020B0306030504020204" pitchFamily="34" charset="0"/>
                <a:ea typeface="Open Sans Light" panose="020B0306030504020204" pitchFamily="34" charset="0"/>
                <a:cs typeface="Open Sans Light" panose="020B0306030504020204" pitchFamily="34" charset="0"/>
              </a:rPr>
              <a:t>Membres du</a:t>
            </a:r>
          </a:p>
          <a:p>
            <a:pPr>
              <a:lnSpc>
                <a:spcPct val="120000"/>
              </a:lnSpc>
            </a:pPr>
            <a:r>
              <a:rPr lang="fr-FR" dirty="0">
                <a:latin typeface="Open Sans Light" panose="020B0306030504020204" pitchFamily="34" charset="0"/>
                <a:ea typeface="Open Sans Light" panose="020B0306030504020204" pitchFamily="34" charset="0"/>
                <a:cs typeface="Open Sans Light" panose="020B0306030504020204" pitchFamily="34" charset="0"/>
              </a:rPr>
              <a:t>PNLP</a:t>
            </a:r>
          </a:p>
          <a:p>
            <a:pPr>
              <a:lnSpc>
                <a:spcPct val="120000"/>
              </a:lnSpc>
            </a:pPr>
            <a:r>
              <a:rPr lang="fr-FR" dirty="0">
                <a:latin typeface="Open Sans Light" panose="020B0306030504020204" pitchFamily="34" charset="0"/>
                <a:ea typeface="Open Sans Light" panose="020B0306030504020204" pitchFamily="34" charset="0"/>
                <a:cs typeface="Open Sans Light" panose="020B0306030504020204" pitchFamily="34" charset="0"/>
              </a:rPr>
              <a:t>PMI</a:t>
            </a:r>
          </a:p>
          <a:p>
            <a:pPr>
              <a:lnSpc>
                <a:spcPct val="120000"/>
              </a:lnSpc>
            </a:pPr>
            <a:r>
              <a:rPr lang="fr-FR" dirty="0" err="1">
                <a:latin typeface="Open Sans Light" panose="020B0306030504020204" pitchFamily="34" charset="0"/>
                <a:ea typeface="Open Sans Light" panose="020B0306030504020204" pitchFamily="34" charset="0"/>
                <a:cs typeface="Open Sans Light" panose="020B0306030504020204" pitchFamily="34" charset="0"/>
              </a:rPr>
              <a:t>Breakthrough</a:t>
            </a:r>
            <a:r>
              <a:rPr lang="fr-FR" dirty="0">
                <a:latin typeface="Open Sans Light" panose="020B0306030504020204" pitchFamily="34" charset="0"/>
                <a:ea typeface="Open Sans Light" panose="020B0306030504020204" pitchFamily="34" charset="0"/>
                <a:cs typeface="Open Sans Light" panose="020B0306030504020204" pitchFamily="34" charset="0"/>
              </a:rPr>
              <a:t> ACTION</a:t>
            </a:r>
          </a:p>
          <a:p>
            <a:pPr marL="0" indent="0">
              <a:lnSpc>
                <a:spcPct val="120000"/>
              </a:lnSpc>
              <a:buNone/>
            </a:pPr>
            <a:endParaRPr lang="fr-FR" dirty="0">
              <a:latin typeface="Open Sans Light" panose="020B0306030504020204" pitchFamily="34" charset="0"/>
              <a:ea typeface="Open Sans Light" panose="020B0306030504020204" pitchFamily="34" charset="0"/>
              <a:cs typeface="Open Sans Light" panose="020B0306030504020204" pitchFamily="34" charset="0"/>
            </a:endParaRPr>
          </a:p>
          <a:p>
            <a:pPr marL="0" indent="0">
              <a:lnSpc>
                <a:spcPct val="120000"/>
              </a:lnSpc>
              <a:buNone/>
            </a:pPr>
            <a:r>
              <a:rPr lang="fr-FR" b="1" dirty="0">
                <a:latin typeface="Open Sans Light" panose="020B0306030504020204" pitchFamily="34" charset="0"/>
                <a:ea typeface="Open Sans Light" panose="020B0306030504020204" pitchFamily="34" charset="0"/>
                <a:cs typeface="Open Sans Light" panose="020B0306030504020204" pitchFamily="34" charset="0"/>
              </a:rPr>
              <a:t>Termes de référence</a:t>
            </a:r>
          </a:p>
          <a:p>
            <a:pPr>
              <a:lnSpc>
                <a:spcPct val="120000"/>
              </a:lnSpc>
            </a:pPr>
            <a:r>
              <a:rPr lang="fr-FR" dirty="0">
                <a:latin typeface="Open Sans Light" panose="020B0306030504020204" pitchFamily="34" charset="0"/>
                <a:ea typeface="Open Sans Light" panose="020B0306030504020204" pitchFamily="34" charset="0"/>
                <a:cs typeface="Open Sans Light" panose="020B0306030504020204" pitchFamily="34" charset="0"/>
              </a:rPr>
              <a:t>Faire en sorte que les activités de MBS se déroulent de la phase de planification jusqu'à la diffusion finale.</a:t>
            </a:r>
          </a:p>
          <a:p>
            <a:pPr>
              <a:lnSpc>
                <a:spcPct val="120000"/>
              </a:lnSpc>
            </a:pPr>
            <a:r>
              <a:rPr lang="fr-FR" dirty="0">
                <a:latin typeface="Open Sans Light" panose="020B0306030504020204" pitchFamily="34" charset="0"/>
                <a:ea typeface="Open Sans Light" panose="020B0306030504020204" pitchFamily="34" charset="0"/>
                <a:cs typeface="Open Sans Light" panose="020B0306030504020204" pitchFamily="34" charset="0"/>
              </a:rPr>
              <a:t>Conseiller sur l'IRB, les autorisations locales et la géographie</a:t>
            </a:r>
          </a:p>
          <a:p>
            <a:pPr>
              <a:lnSpc>
                <a:spcPct val="120000"/>
              </a:lnSpc>
            </a:pPr>
            <a:r>
              <a:rPr lang="fr-FR" dirty="0">
                <a:latin typeface="Open Sans Light" panose="020B0306030504020204" pitchFamily="34" charset="0"/>
                <a:ea typeface="Open Sans Light" panose="020B0306030504020204" pitchFamily="34" charset="0"/>
                <a:cs typeface="Open Sans Light" panose="020B0306030504020204" pitchFamily="34" charset="0"/>
              </a:rPr>
              <a:t>Prendre des décisions clés</a:t>
            </a:r>
          </a:p>
          <a:p>
            <a:pPr>
              <a:lnSpc>
                <a:spcPct val="120000"/>
              </a:lnSpc>
            </a:pPr>
            <a:r>
              <a:rPr lang="fr-FR" dirty="0">
                <a:latin typeface="Open Sans Light" panose="020B0306030504020204" pitchFamily="34" charset="0"/>
                <a:ea typeface="Open Sans Light" panose="020B0306030504020204" pitchFamily="34" charset="0"/>
                <a:cs typeface="Open Sans Light" panose="020B0306030504020204" pitchFamily="34" charset="0"/>
              </a:rPr>
              <a:t>Surmonter les goulets d'étranglement</a:t>
            </a:r>
          </a:p>
          <a:p>
            <a:pPr>
              <a:lnSpc>
                <a:spcPct val="120000"/>
              </a:lnSpc>
            </a:pPr>
            <a:r>
              <a:rPr lang="fr-FR" dirty="0">
                <a:latin typeface="Open Sans Light" panose="020B0306030504020204" pitchFamily="34" charset="0"/>
                <a:ea typeface="Open Sans Light" panose="020B0306030504020204" pitchFamily="34" charset="0"/>
                <a:cs typeface="Open Sans Light" panose="020B0306030504020204" pitchFamily="34" charset="0"/>
              </a:rPr>
              <a:t>Organiser la diffusion</a:t>
            </a:r>
            <a:endParaRPr lang="en-US"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4" name="Slide Number Placeholder 3">
            <a:extLst>
              <a:ext uri="{FF2B5EF4-FFF2-40B4-BE49-F238E27FC236}">
                <a16:creationId xmlns:a16="http://schemas.microsoft.com/office/drawing/2014/main" id="{62A8E2FB-181B-8149-8986-838A2106FE8D}"/>
              </a:ext>
            </a:extLst>
          </p:cNvPr>
          <p:cNvSpPr>
            <a:spLocks noGrp="1"/>
          </p:cNvSpPr>
          <p:nvPr>
            <p:ph type="sldNum" sz="quarter" idx="12"/>
          </p:nvPr>
        </p:nvSpPr>
        <p:spPr/>
        <p:txBody>
          <a:bodyPr/>
          <a:lstStyle/>
          <a:p>
            <a:fld id="{3E00392B-3279-4185-86A1-6D87ED67A707}" type="slidenum">
              <a:rPr lang="en-US" smtClean="0"/>
              <a:t>18</a:t>
            </a:fld>
            <a:endParaRPr lang="en-US"/>
          </a:p>
        </p:txBody>
      </p:sp>
      <p:pic>
        <p:nvPicPr>
          <p:cNvPr id="6" name="Graphic 5">
            <a:extLst>
              <a:ext uri="{FF2B5EF4-FFF2-40B4-BE49-F238E27FC236}">
                <a16:creationId xmlns:a16="http://schemas.microsoft.com/office/drawing/2014/main" id="{980BE34F-C73C-EF47-8C90-B6F473912847}"/>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07726" y="1221377"/>
            <a:ext cx="2207623" cy="2207623"/>
          </a:xfrm>
          <a:prstGeom prst="rect">
            <a:avLst/>
          </a:prstGeom>
        </p:spPr>
      </p:pic>
    </p:spTree>
    <p:extLst>
      <p:ext uri="{BB962C8B-B14F-4D97-AF65-F5344CB8AC3E}">
        <p14:creationId xmlns:p14="http://schemas.microsoft.com/office/powerpoint/2010/main" val="31361345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90CDD-4548-5A44-81DB-AF36C4D7E499}"/>
              </a:ext>
            </a:extLst>
          </p:cNvPr>
          <p:cNvSpPr>
            <a:spLocks noGrp="1"/>
          </p:cNvSpPr>
          <p:nvPr>
            <p:ph type="title"/>
          </p:nvPr>
        </p:nvSpPr>
        <p:spPr/>
        <p:txBody>
          <a:bodyPr/>
          <a:lstStyle/>
          <a:p>
            <a:r>
              <a:rPr lang="en-US" dirty="0" err="1"/>
              <a:t>Calendrier</a:t>
            </a:r>
            <a:r>
              <a:rPr lang="en-US" dirty="0"/>
              <a:t> de </a:t>
            </a:r>
            <a:r>
              <a:rPr lang="en-US" dirty="0" err="1"/>
              <a:t>l'enquête</a:t>
            </a:r>
            <a:endParaRPr lang="en-US" dirty="0"/>
          </a:p>
        </p:txBody>
      </p:sp>
      <p:sp>
        <p:nvSpPr>
          <p:cNvPr id="3" name="Content Placeholder 2">
            <a:extLst>
              <a:ext uri="{FF2B5EF4-FFF2-40B4-BE49-F238E27FC236}">
                <a16:creationId xmlns:a16="http://schemas.microsoft.com/office/drawing/2014/main" id="{7178958B-EF8E-9A43-AC26-4688C458CA06}"/>
              </a:ext>
            </a:extLst>
          </p:cNvPr>
          <p:cNvSpPr>
            <a:spLocks noGrp="1"/>
          </p:cNvSpPr>
          <p:nvPr>
            <p:ph idx="1"/>
          </p:nvPr>
        </p:nvSpPr>
        <p:spPr/>
        <p:txBody>
          <a:bodyPr/>
          <a:lstStyle/>
          <a:p>
            <a:r>
              <a:rPr lang="fr-FR" dirty="0">
                <a:latin typeface="Open Sans Light" panose="020B0306030504020204" pitchFamily="34" charset="0"/>
                <a:ea typeface="Open Sans Light" panose="020B0306030504020204" pitchFamily="34" charset="0"/>
                <a:cs typeface="Open Sans Light" panose="020B0306030504020204" pitchFamily="34" charset="0"/>
              </a:rPr>
              <a:t>La période idéale se situe vers la fin de la saison des pluies ou peu après.</a:t>
            </a:r>
            <a:endParaRPr lang="en-US" dirty="0">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4" name="Slide Number Placeholder 3">
            <a:extLst>
              <a:ext uri="{FF2B5EF4-FFF2-40B4-BE49-F238E27FC236}">
                <a16:creationId xmlns:a16="http://schemas.microsoft.com/office/drawing/2014/main" id="{E307493A-5E5A-F948-8621-64284B133119}"/>
              </a:ext>
            </a:extLst>
          </p:cNvPr>
          <p:cNvSpPr>
            <a:spLocks noGrp="1"/>
          </p:cNvSpPr>
          <p:nvPr>
            <p:ph type="sldNum" sz="quarter" idx="12"/>
          </p:nvPr>
        </p:nvSpPr>
        <p:spPr/>
        <p:txBody>
          <a:bodyPr/>
          <a:lstStyle/>
          <a:p>
            <a:fld id="{3E00392B-3279-4185-86A1-6D87ED67A707}" type="slidenum">
              <a:rPr lang="en-US" smtClean="0"/>
              <a:t>19</a:t>
            </a:fld>
            <a:endParaRPr lang="en-US"/>
          </a:p>
        </p:txBody>
      </p:sp>
    </p:spTree>
    <p:extLst>
      <p:ext uri="{BB962C8B-B14F-4D97-AF65-F5344CB8AC3E}">
        <p14:creationId xmlns:p14="http://schemas.microsoft.com/office/powerpoint/2010/main" val="3205470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3E881-BC35-F541-8CC8-6793FCDF34AE}"/>
              </a:ext>
            </a:extLst>
          </p:cNvPr>
          <p:cNvSpPr>
            <a:spLocks noGrp="1"/>
          </p:cNvSpPr>
          <p:nvPr>
            <p:ph type="title"/>
          </p:nvPr>
        </p:nvSpPr>
        <p:spPr/>
        <p:txBody>
          <a:bodyPr>
            <a:normAutofit/>
          </a:bodyPr>
          <a:lstStyle/>
          <a:p>
            <a:r>
              <a:rPr lang="en-US" err="1">
                <a:ea typeface="+mj-lt"/>
                <a:cs typeface="+mj-lt"/>
              </a:rPr>
              <a:t>Enquête</a:t>
            </a:r>
            <a:r>
              <a:rPr lang="en-US">
                <a:ea typeface="+mj-lt"/>
                <a:cs typeface="+mj-lt"/>
              </a:rPr>
              <a:t> sur les </a:t>
            </a:r>
            <a:r>
              <a:rPr lang="en-US" err="1">
                <a:ea typeface="+mj-lt"/>
                <a:cs typeface="+mj-lt"/>
              </a:rPr>
              <a:t>Comportements</a:t>
            </a:r>
            <a:r>
              <a:rPr lang="en-US">
                <a:ea typeface="+mj-lt"/>
                <a:cs typeface="+mj-lt"/>
              </a:rPr>
              <a:t> </a:t>
            </a:r>
            <a:r>
              <a:rPr lang="en-US" err="1">
                <a:ea typeface="+mj-lt"/>
                <a:cs typeface="+mj-lt"/>
              </a:rPr>
              <a:t>liés</a:t>
            </a:r>
            <a:r>
              <a:rPr lang="en-US">
                <a:ea typeface="+mj-lt"/>
                <a:cs typeface="+mj-lt"/>
              </a:rPr>
              <a:t> au </a:t>
            </a:r>
            <a:r>
              <a:rPr lang="en-US" err="1">
                <a:ea typeface="+mj-lt"/>
                <a:cs typeface="+mj-lt"/>
              </a:rPr>
              <a:t>Paludisme</a:t>
            </a:r>
            <a:r>
              <a:rPr lang="en-US">
                <a:ea typeface="+mj-lt"/>
                <a:cs typeface="+mj-lt"/>
              </a:rPr>
              <a:t> (ECP)</a:t>
            </a:r>
            <a:endParaRPr lang="en-US">
              <a:ea typeface="Open Sans Light"/>
              <a:cs typeface="Open Sans Light"/>
            </a:endParaRPr>
          </a:p>
        </p:txBody>
      </p:sp>
      <p:sp>
        <p:nvSpPr>
          <p:cNvPr id="3" name="Text Placeholder 2">
            <a:extLst>
              <a:ext uri="{FF2B5EF4-FFF2-40B4-BE49-F238E27FC236}">
                <a16:creationId xmlns:a16="http://schemas.microsoft.com/office/drawing/2014/main" id="{28EB20A8-952C-8744-9B2E-CBDEAF257F1D}"/>
              </a:ext>
            </a:extLst>
          </p:cNvPr>
          <p:cNvSpPr>
            <a:spLocks noGrp="1"/>
          </p:cNvSpPr>
          <p:nvPr>
            <p:ph type="body" idx="1"/>
          </p:nvPr>
        </p:nvSpPr>
        <p:spPr>
          <a:xfrm>
            <a:off x="537576" y="4207920"/>
            <a:ext cx="7886700" cy="1500187"/>
          </a:xfrm>
        </p:spPr>
        <p:txBody>
          <a:bodyPr vert="horz" lIns="0" tIns="0" rIns="0" bIns="0" rtlCol="0" anchor="t">
            <a:normAutofit/>
          </a:bodyPr>
          <a:lstStyle/>
          <a:p>
            <a:r>
              <a:rPr lang="en-US"/>
              <a:t>Aperçu</a:t>
            </a:r>
          </a:p>
        </p:txBody>
      </p:sp>
    </p:spTree>
    <p:extLst>
      <p:ext uri="{BB962C8B-B14F-4D97-AF65-F5344CB8AC3E}">
        <p14:creationId xmlns:p14="http://schemas.microsoft.com/office/powerpoint/2010/main" val="39034473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Étapes du MBS</a:t>
            </a:r>
          </a:p>
        </p:txBody>
      </p:sp>
      <p:sp>
        <p:nvSpPr>
          <p:cNvPr id="4" name="Slide Number Placeholder 3"/>
          <p:cNvSpPr>
            <a:spLocks noGrp="1"/>
          </p:cNvSpPr>
          <p:nvPr>
            <p:ph type="sldNum" sz="quarter" idx="12"/>
          </p:nvPr>
        </p:nvSpPr>
        <p:spPr/>
        <p:txBody>
          <a:bodyPr/>
          <a:lstStyle/>
          <a:p>
            <a:fld id="{3E00392B-3279-4185-86A1-6D87ED67A707}" type="slidenum">
              <a:rPr lang="en-US" smtClean="0"/>
              <a:t>20</a:t>
            </a:fld>
            <a:endParaRPr lang="en-US"/>
          </a:p>
        </p:txBody>
      </p:sp>
      <p:sp>
        <p:nvSpPr>
          <p:cNvPr id="6" name="Content Placeholder 5"/>
          <p:cNvSpPr>
            <a:spLocks noGrp="1"/>
          </p:cNvSpPr>
          <p:nvPr>
            <p:ph idx="1"/>
          </p:nvPr>
        </p:nvSpPr>
        <p:spPr>
          <a:xfrm>
            <a:off x="1105230" y="1885187"/>
            <a:ext cx="7410119" cy="3925180"/>
          </a:xfrm>
        </p:spPr>
        <p:txBody>
          <a:bodyPr>
            <a:normAutofit fontScale="92500" lnSpcReduction="20000"/>
          </a:bodyPr>
          <a:lstStyle/>
          <a:p>
            <a:r>
              <a:rPr lang="fr-FR" sz="1600" dirty="0">
                <a:latin typeface="Open Sans Light" panose="020B0306030504020204" pitchFamily="34" charset="0"/>
                <a:ea typeface="Open Sans Light" panose="020B0306030504020204" pitchFamily="34" charset="0"/>
                <a:cs typeface="Open Sans Light" panose="020B0306030504020204" pitchFamily="34" charset="0"/>
              </a:rPr>
              <a:t>Dialogue et planification avec le PNLP et le PMI</a:t>
            </a:r>
          </a:p>
          <a:p>
            <a:r>
              <a:rPr lang="fr-FR" sz="1600" dirty="0">
                <a:latin typeface="Open Sans Light" panose="020B0306030504020204" pitchFamily="34" charset="0"/>
                <a:ea typeface="Open Sans Light" panose="020B0306030504020204" pitchFamily="34" charset="0"/>
                <a:cs typeface="Open Sans Light" panose="020B0306030504020204" pitchFamily="34" charset="0"/>
              </a:rPr>
              <a:t>Plan d'échantillonnage et zonage, étendue géographique et calendrier</a:t>
            </a:r>
          </a:p>
          <a:p>
            <a:r>
              <a:rPr lang="fr-FR" sz="1600" dirty="0">
                <a:latin typeface="Open Sans Light" panose="020B0306030504020204" pitchFamily="34" charset="0"/>
                <a:ea typeface="Open Sans Light" panose="020B0306030504020204" pitchFamily="34" charset="0"/>
                <a:cs typeface="Open Sans Light" panose="020B0306030504020204" pitchFamily="34" charset="0"/>
              </a:rPr>
              <a:t>Obtenir le financement nécessaire une fois la géographie et l'échantillonnage finalisés</a:t>
            </a:r>
          </a:p>
          <a:p>
            <a:r>
              <a:rPr lang="fr-FR" sz="1600" dirty="0">
                <a:latin typeface="Open Sans Light" panose="020B0306030504020204" pitchFamily="34" charset="0"/>
                <a:ea typeface="Open Sans Light" panose="020B0306030504020204" pitchFamily="34" charset="0"/>
                <a:cs typeface="Open Sans Light" panose="020B0306030504020204" pitchFamily="34" charset="0"/>
              </a:rPr>
              <a:t>Ajuster et finaliser les outils de collecte de données</a:t>
            </a:r>
          </a:p>
          <a:p>
            <a:r>
              <a:rPr lang="fr-FR" sz="1600" dirty="0">
                <a:latin typeface="Open Sans Light" panose="020B0306030504020204" pitchFamily="34" charset="0"/>
                <a:ea typeface="Open Sans Light" panose="020B0306030504020204" pitchFamily="34" charset="0"/>
                <a:cs typeface="Open Sans Light" panose="020B0306030504020204" pitchFamily="34" charset="0"/>
              </a:rPr>
              <a:t>Soumission au comité d'éthique local</a:t>
            </a:r>
          </a:p>
          <a:p>
            <a:r>
              <a:rPr lang="fr-FR" sz="1600" dirty="0">
                <a:latin typeface="Open Sans Light" panose="020B0306030504020204" pitchFamily="34" charset="0"/>
                <a:ea typeface="Open Sans Light" panose="020B0306030504020204" pitchFamily="34" charset="0"/>
                <a:cs typeface="Open Sans Light" panose="020B0306030504020204" pitchFamily="34" charset="0"/>
              </a:rPr>
              <a:t>Soumission au comité d'éthique du JHU</a:t>
            </a:r>
          </a:p>
          <a:p>
            <a:r>
              <a:rPr lang="fr-FR" sz="1600" dirty="0">
                <a:latin typeface="Open Sans Light" panose="020B0306030504020204" pitchFamily="34" charset="0"/>
                <a:ea typeface="Open Sans Light" panose="020B0306030504020204" pitchFamily="34" charset="0"/>
                <a:cs typeface="Open Sans Light" panose="020B0306030504020204" pitchFamily="34" charset="0"/>
              </a:rPr>
              <a:t>Sélection d'une société de recherche locale</a:t>
            </a:r>
          </a:p>
          <a:p>
            <a:r>
              <a:rPr lang="fr-FR" sz="1600" dirty="0">
                <a:latin typeface="Open Sans Light" panose="020B0306030504020204" pitchFamily="34" charset="0"/>
                <a:ea typeface="Open Sans Light" panose="020B0306030504020204" pitchFamily="34" charset="0"/>
                <a:cs typeface="Open Sans Light" panose="020B0306030504020204" pitchFamily="34" charset="0"/>
              </a:rPr>
              <a:t>Obtention des autorisations locales</a:t>
            </a:r>
          </a:p>
          <a:p>
            <a:r>
              <a:rPr lang="fr-FR" sz="1600" dirty="0">
                <a:latin typeface="Open Sans Light" panose="020B0306030504020204" pitchFamily="34" charset="0"/>
                <a:ea typeface="Open Sans Light" panose="020B0306030504020204" pitchFamily="34" charset="0"/>
                <a:cs typeface="Open Sans Light" panose="020B0306030504020204" pitchFamily="34" charset="0"/>
              </a:rPr>
              <a:t>Formation des collecteurs de données</a:t>
            </a:r>
          </a:p>
          <a:p>
            <a:r>
              <a:rPr lang="fr-FR" sz="1600" dirty="0">
                <a:latin typeface="Open Sans Light" panose="020B0306030504020204" pitchFamily="34" charset="0"/>
                <a:ea typeface="Open Sans Light" panose="020B0306030504020204" pitchFamily="34" charset="0"/>
                <a:cs typeface="Open Sans Light" panose="020B0306030504020204" pitchFamily="34" charset="0"/>
              </a:rPr>
              <a:t>Mise en œuvre et supervision du travail sur le terrain</a:t>
            </a:r>
          </a:p>
          <a:p>
            <a:r>
              <a:rPr lang="fr-FR" sz="1600" dirty="0">
                <a:latin typeface="Open Sans Light" panose="020B0306030504020204" pitchFamily="34" charset="0"/>
                <a:ea typeface="Open Sans Light" panose="020B0306030504020204" pitchFamily="34" charset="0"/>
                <a:cs typeface="Open Sans Light" panose="020B0306030504020204" pitchFamily="34" charset="0"/>
              </a:rPr>
              <a:t>Analyse des données</a:t>
            </a:r>
          </a:p>
          <a:p>
            <a:r>
              <a:rPr lang="fr-FR" sz="1600" dirty="0">
                <a:latin typeface="Open Sans Light" panose="020B0306030504020204" pitchFamily="34" charset="0"/>
                <a:ea typeface="Open Sans Light" panose="020B0306030504020204" pitchFamily="34" charset="0"/>
                <a:cs typeface="Open Sans Light" panose="020B0306030504020204" pitchFamily="34" charset="0"/>
              </a:rPr>
              <a:t>Atelier participatif d'interprétation des résultats</a:t>
            </a:r>
          </a:p>
          <a:p>
            <a:r>
              <a:rPr lang="fr-FR" sz="1600" dirty="0">
                <a:latin typeface="Open Sans Light" panose="020B0306030504020204" pitchFamily="34" charset="0"/>
                <a:ea typeface="Open Sans Light" panose="020B0306030504020204" pitchFamily="34" charset="0"/>
                <a:cs typeface="Open Sans Light" panose="020B0306030504020204" pitchFamily="34" charset="0"/>
              </a:rPr>
              <a:t>Rédaction et diffusion du rapport</a:t>
            </a:r>
          </a:p>
        </p:txBody>
      </p:sp>
      <p:grpSp>
        <p:nvGrpSpPr>
          <p:cNvPr id="9" name="Group 8">
            <a:extLst>
              <a:ext uri="{FF2B5EF4-FFF2-40B4-BE49-F238E27FC236}">
                <a16:creationId xmlns:a16="http://schemas.microsoft.com/office/drawing/2014/main" id="{A66FB344-3265-9D4B-B85C-930735B5F7F7}"/>
              </a:ext>
              <a:ext uri="{C183D7F6-B498-43B3-948B-1728B52AA6E4}">
                <adec:decorative xmlns:adec="http://schemas.microsoft.com/office/drawing/2017/decorative" val="1"/>
              </a:ext>
            </a:extLst>
          </p:cNvPr>
          <p:cNvGrpSpPr/>
          <p:nvPr/>
        </p:nvGrpSpPr>
        <p:grpSpPr>
          <a:xfrm>
            <a:off x="5499463" y="272263"/>
            <a:ext cx="3525338" cy="1628317"/>
            <a:chOff x="6035040" y="499995"/>
            <a:chExt cx="2480309" cy="914400"/>
          </a:xfrm>
        </p:grpSpPr>
        <p:pic>
          <p:nvPicPr>
            <p:cNvPr id="5" name="Graphic 4" descr="Circle with right arrow">
              <a:extLst>
                <a:ext uri="{FF2B5EF4-FFF2-40B4-BE49-F238E27FC236}">
                  <a16:creationId xmlns:a16="http://schemas.microsoft.com/office/drawing/2014/main" id="{1D461088-FEA3-DF45-B26D-79BD07F7F08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0800000">
              <a:off x="6035040" y="499995"/>
              <a:ext cx="914400" cy="914400"/>
            </a:xfrm>
            <a:prstGeom prst="rect">
              <a:avLst/>
            </a:prstGeom>
          </p:spPr>
        </p:pic>
        <p:pic>
          <p:nvPicPr>
            <p:cNvPr id="8" name="Graphic 7" descr="Circle with left arrow">
              <a:extLst>
                <a:ext uri="{FF2B5EF4-FFF2-40B4-BE49-F238E27FC236}">
                  <a16:creationId xmlns:a16="http://schemas.microsoft.com/office/drawing/2014/main" id="{22CDEFDD-5EB5-C840-850D-2726D429E5F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600949" y="499995"/>
              <a:ext cx="914400" cy="914400"/>
            </a:xfrm>
            <a:prstGeom prst="rect">
              <a:avLst/>
            </a:prstGeom>
          </p:spPr>
        </p:pic>
      </p:grpSp>
      <p:pic>
        <p:nvPicPr>
          <p:cNvPr id="10" name="Graphic 9" descr="Circle with right arrow">
            <a:extLst>
              <a:ext uri="{FF2B5EF4-FFF2-40B4-BE49-F238E27FC236}">
                <a16:creationId xmlns:a16="http://schemas.microsoft.com/office/drawing/2014/main" id="{5EC7C12A-101D-CE46-A1F1-4BC5831FF7F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0800000">
            <a:off x="6612300" y="272262"/>
            <a:ext cx="1299664" cy="1628317"/>
          </a:xfrm>
          <a:prstGeom prst="rect">
            <a:avLst/>
          </a:prstGeom>
        </p:spPr>
      </p:pic>
    </p:spTree>
    <p:extLst>
      <p:ext uri="{BB962C8B-B14F-4D97-AF65-F5344CB8AC3E}">
        <p14:creationId xmlns:p14="http://schemas.microsoft.com/office/powerpoint/2010/main" val="30116910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57302C5-B0AA-6357-5156-FBD5596AF08E}"/>
              </a:ext>
            </a:extLst>
          </p:cNvPr>
          <p:cNvSpPr>
            <a:spLocks noGrp="1"/>
          </p:cNvSpPr>
          <p:nvPr>
            <p:ph type="title"/>
          </p:nvPr>
        </p:nvSpPr>
        <p:spPr/>
        <p:txBody>
          <a:bodyPr/>
          <a:lstStyle/>
          <a:p>
            <a:r>
              <a:rPr lang="en-US"/>
              <a:t>Questions? </a:t>
            </a:r>
            <a:r>
              <a:rPr lang="en-US" err="1"/>
              <a:t>Commentaires</a:t>
            </a:r>
            <a:r>
              <a:rPr lang="en-US"/>
              <a:t>?
</a:t>
            </a:r>
          </a:p>
        </p:txBody>
      </p:sp>
    </p:spTree>
    <p:extLst>
      <p:ext uri="{BB962C8B-B14F-4D97-AF65-F5344CB8AC3E}">
        <p14:creationId xmlns:p14="http://schemas.microsoft.com/office/powerpoint/2010/main" val="3211920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BD2C0-E717-DF42-972E-CD19C8D2A8EB}"/>
              </a:ext>
            </a:extLst>
          </p:cNvPr>
          <p:cNvSpPr>
            <a:spLocks noGrp="1"/>
          </p:cNvSpPr>
          <p:nvPr>
            <p:ph type="title"/>
          </p:nvPr>
        </p:nvSpPr>
        <p:spPr/>
        <p:txBody>
          <a:bodyPr>
            <a:normAutofit/>
          </a:bodyPr>
          <a:lstStyle/>
          <a:p>
            <a:r>
              <a:rPr lang="en-US" sz="3600" i="0" u="none" strike="noStrike" dirty="0">
                <a:effectLst/>
              </a:rPr>
              <a:t>Aperçu de </a:t>
            </a:r>
            <a:r>
              <a:rPr lang="en-US" sz="3600" i="0" u="none" strike="noStrike" dirty="0" err="1">
                <a:effectLst/>
              </a:rPr>
              <a:t>l’ECP</a:t>
            </a:r>
            <a:r>
              <a:rPr lang="en-US" sz="3600" b="0" i="0" dirty="0">
                <a:effectLst/>
              </a:rPr>
              <a:t>​</a:t>
            </a:r>
            <a:endParaRPr lang="en-US" sz="3600" dirty="0"/>
          </a:p>
        </p:txBody>
      </p:sp>
      <p:sp>
        <p:nvSpPr>
          <p:cNvPr id="3" name="Content Placeholder 2">
            <a:extLst>
              <a:ext uri="{FF2B5EF4-FFF2-40B4-BE49-F238E27FC236}">
                <a16:creationId xmlns:a16="http://schemas.microsoft.com/office/drawing/2014/main" id="{F702CA4B-FC92-2542-882B-70AF8A2AABD3}"/>
              </a:ext>
            </a:extLst>
          </p:cNvPr>
          <p:cNvSpPr>
            <a:spLocks noGrp="1"/>
          </p:cNvSpPr>
          <p:nvPr>
            <p:ph idx="1"/>
          </p:nvPr>
        </p:nvSpPr>
        <p:spPr>
          <a:xfrm>
            <a:off x="391886" y="1418493"/>
            <a:ext cx="8423720" cy="4384430"/>
          </a:xfrm>
        </p:spPr>
        <p:txBody>
          <a:bodyPr>
            <a:normAutofit/>
          </a:bodyPr>
          <a:lstStyle/>
          <a:p>
            <a:pPr algn="l" rtl="0" fontAlgn="base">
              <a:lnSpc>
                <a:spcPct val="120000"/>
              </a:lnSpc>
              <a:buFont typeface="Arial" panose="020B0604020202020204" pitchFamily="34" charset="0"/>
              <a:buChar char="•"/>
            </a:pPr>
            <a:r>
              <a:rPr lang="fr-FR" sz="2000" b="0" i="0" u="none" strike="noStrike" dirty="0">
                <a:solidFill>
                  <a:srgbClr val="57565A"/>
                </a:solidFill>
                <a:effectLst/>
                <a:latin typeface="Open Sans Light" panose="020B0306030504020204" pitchFamily="34" charset="0"/>
                <a:ea typeface="Open Sans Light" panose="020B0306030504020204" pitchFamily="34" charset="0"/>
                <a:cs typeface="Open Sans Light" panose="020B0306030504020204" pitchFamily="34" charset="0"/>
              </a:rPr>
              <a:t>Le contrôle et l’élimination du paludisme est basé fortement sur l’adoption de comportements appropriés</a:t>
            </a:r>
            <a:r>
              <a:rPr lang="en-US" sz="2000" b="0" i="0" dirty="0">
                <a:solidFill>
                  <a:srgbClr val="57565A"/>
                </a:solidFill>
                <a:effectLst/>
                <a:latin typeface="Open Sans Light" panose="020B0306030504020204" pitchFamily="34" charset="0"/>
                <a:ea typeface="Open Sans Light" panose="020B0306030504020204" pitchFamily="34" charset="0"/>
                <a:cs typeface="Open Sans Light" panose="020B0306030504020204" pitchFamily="34" charset="0"/>
              </a:rPr>
              <a:t>​</a:t>
            </a:r>
          </a:p>
          <a:p>
            <a:pPr algn="l" rtl="0" fontAlgn="base">
              <a:lnSpc>
                <a:spcPct val="120000"/>
              </a:lnSpc>
              <a:buFont typeface="Arial" panose="020B0604020202020204" pitchFamily="34" charset="0"/>
              <a:buChar char="•"/>
            </a:pPr>
            <a:r>
              <a:rPr lang="fr-FR" sz="2000" b="0" i="0" u="none" strike="noStrike" dirty="0">
                <a:solidFill>
                  <a:srgbClr val="57565A"/>
                </a:solidFill>
                <a:effectLst/>
                <a:latin typeface="Open Sans Light" panose="020B0306030504020204" pitchFamily="34" charset="0"/>
                <a:ea typeface="Open Sans Light" panose="020B0306030504020204" pitchFamily="34" charset="0"/>
                <a:cs typeface="Open Sans Light" panose="020B0306030504020204" pitchFamily="34" charset="0"/>
              </a:rPr>
              <a:t>Les interventions efficaces de CSC doivent s’attaquer aux facteurs qui influencent les comportements liés à la prévention et au traitement du paludisme</a:t>
            </a:r>
            <a:r>
              <a:rPr lang="en-US" sz="2000" b="0" i="0" dirty="0">
                <a:solidFill>
                  <a:srgbClr val="57565A"/>
                </a:solidFill>
                <a:effectLst/>
                <a:latin typeface="Open Sans Light" panose="020B0306030504020204" pitchFamily="34" charset="0"/>
                <a:ea typeface="Open Sans Light" panose="020B0306030504020204" pitchFamily="34" charset="0"/>
                <a:cs typeface="Open Sans Light" panose="020B0306030504020204" pitchFamily="34" charset="0"/>
              </a:rPr>
              <a:t>​</a:t>
            </a:r>
          </a:p>
          <a:p>
            <a:pPr algn="l" rtl="0" fontAlgn="base">
              <a:lnSpc>
                <a:spcPct val="120000"/>
              </a:lnSpc>
              <a:buFont typeface="Arial" panose="020B0604020202020204" pitchFamily="34" charset="0"/>
              <a:buChar char="•"/>
            </a:pPr>
            <a:r>
              <a:rPr lang="fr-FR" sz="2000" b="0" i="0" u="none" strike="noStrike" dirty="0">
                <a:solidFill>
                  <a:srgbClr val="57565A"/>
                </a:solidFill>
                <a:effectLst/>
                <a:latin typeface="Open Sans Light" panose="020B0306030504020204" pitchFamily="34" charset="0"/>
                <a:ea typeface="Open Sans Light" panose="020B0306030504020204" pitchFamily="34" charset="0"/>
                <a:cs typeface="Open Sans Light" panose="020B0306030504020204" pitchFamily="34" charset="0"/>
              </a:rPr>
              <a:t>Il y a un manque de données quantitatives sur ces facteurs  dans de nombreux contextes</a:t>
            </a:r>
            <a:endParaRPr lang="en-US" sz="2000" b="0" i="0" dirty="0">
              <a:solidFill>
                <a:srgbClr val="57565A"/>
              </a:solidFill>
              <a:effectLst/>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1134015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B2EC16-3EE5-EE49-868E-A64D43F114F3}"/>
              </a:ext>
            </a:extLst>
          </p:cNvPr>
          <p:cNvSpPr>
            <a:spLocks noGrp="1"/>
          </p:cNvSpPr>
          <p:nvPr>
            <p:ph type="title"/>
          </p:nvPr>
        </p:nvSpPr>
        <p:spPr/>
        <p:txBody>
          <a:bodyPr>
            <a:normAutofit/>
          </a:bodyPr>
          <a:lstStyle/>
          <a:p>
            <a:r>
              <a:rPr lang="en-US" sz="3600" i="0" u="none" strike="noStrike" dirty="0" err="1">
                <a:effectLst/>
              </a:rPr>
              <a:t>Objectifs</a:t>
            </a:r>
            <a:r>
              <a:rPr lang="en-US" sz="3600" i="0" u="none" strike="noStrike" dirty="0">
                <a:effectLst/>
              </a:rPr>
              <a:t> de </a:t>
            </a:r>
            <a:r>
              <a:rPr lang="en-US" sz="3600" i="0" u="none" strike="noStrike" dirty="0" err="1">
                <a:effectLst/>
              </a:rPr>
              <a:t>l’ECP</a:t>
            </a:r>
            <a:endParaRPr lang="en-US" sz="3600" dirty="0"/>
          </a:p>
        </p:txBody>
      </p:sp>
      <p:sp>
        <p:nvSpPr>
          <p:cNvPr id="3" name="Content Placeholder 2">
            <a:extLst>
              <a:ext uri="{FF2B5EF4-FFF2-40B4-BE49-F238E27FC236}">
                <a16:creationId xmlns:a16="http://schemas.microsoft.com/office/drawing/2014/main" id="{DB46E3D5-9BD2-014D-99CA-1E6334E7F3BD}"/>
              </a:ext>
            </a:extLst>
          </p:cNvPr>
          <p:cNvSpPr>
            <a:spLocks noGrp="1"/>
          </p:cNvSpPr>
          <p:nvPr>
            <p:ph idx="1"/>
          </p:nvPr>
        </p:nvSpPr>
        <p:spPr>
          <a:xfrm>
            <a:off x="685799" y="1752600"/>
            <a:ext cx="8045245" cy="4114800"/>
          </a:xfrm>
        </p:spPr>
        <p:txBody>
          <a:bodyPr>
            <a:normAutofit/>
          </a:bodyPr>
          <a:lstStyle/>
          <a:p>
            <a:pPr marL="0" indent="0" algn="l" rtl="0" fontAlgn="base">
              <a:lnSpc>
                <a:spcPct val="100000"/>
              </a:lnSpc>
              <a:buNone/>
            </a:pPr>
            <a:r>
              <a:rPr lang="fr-FR" sz="1800" b="0" i="0" u="none" strike="noStrike" dirty="0">
                <a:solidFill>
                  <a:srgbClr val="57565A"/>
                </a:solidFill>
                <a:effectLst/>
                <a:latin typeface="Open Sans Light" panose="020B0306030504020204" pitchFamily="34" charset="0"/>
              </a:rPr>
              <a:t>Éclairer les stratégies et les programmes de CSC en</a:t>
            </a:r>
            <a:r>
              <a:rPr lang="en-US" sz="1800" b="0" i="0" u="none" strike="noStrike" dirty="0">
                <a:solidFill>
                  <a:srgbClr val="57565A"/>
                </a:solidFill>
                <a:effectLst/>
                <a:latin typeface="Open Sans Light" panose="020B0306030504020204" pitchFamily="34" charset="0"/>
              </a:rPr>
              <a:t>: </a:t>
            </a:r>
            <a:r>
              <a:rPr lang="en-US" sz="1800" b="0" i="0" dirty="0">
                <a:solidFill>
                  <a:srgbClr val="57565A"/>
                </a:solidFill>
                <a:effectLst/>
                <a:latin typeface="Open Sans Light" panose="020B0306030504020204" pitchFamily="34" charset="0"/>
              </a:rPr>
              <a:t>​</a:t>
            </a:r>
            <a:endParaRPr lang="en-US" sz="1200" b="0" i="0" dirty="0">
              <a:solidFill>
                <a:srgbClr val="57565A"/>
              </a:solidFill>
              <a:effectLst/>
              <a:latin typeface="Segoe UI" panose="020B0502040204020203" pitchFamily="34" charset="0"/>
            </a:endParaRPr>
          </a:p>
          <a:p>
            <a:pPr algn="l" rtl="0" fontAlgn="base">
              <a:lnSpc>
                <a:spcPct val="100000"/>
              </a:lnSpc>
            </a:pPr>
            <a:r>
              <a:rPr lang="fr-FR" sz="1800" b="0" i="0" u="none" strike="noStrike" dirty="0" err="1">
                <a:solidFill>
                  <a:srgbClr val="57565A"/>
                </a:solidFill>
                <a:effectLst/>
                <a:latin typeface="Open Sans Light" panose="020B0306030504020204" pitchFamily="34" charset="0"/>
              </a:rPr>
              <a:t>Identifiyant</a:t>
            </a:r>
            <a:r>
              <a:rPr lang="fr-FR" sz="1800" b="0" i="0" u="none" strike="noStrike" dirty="0">
                <a:solidFill>
                  <a:srgbClr val="57565A"/>
                </a:solidFill>
                <a:effectLst/>
                <a:latin typeface="Open Sans Light" panose="020B0306030504020204" pitchFamily="34" charset="0"/>
              </a:rPr>
              <a:t> et comprenant les facteurs démographiques, psychosociaux et contextuels associés aux comportements liés au paludisme</a:t>
            </a:r>
            <a:r>
              <a:rPr lang="en-US" sz="1800" b="0" i="0" u="none" strike="noStrike" dirty="0">
                <a:solidFill>
                  <a:srgbClr val="57565A"/>
                </a:solidFill>
                <a:effectLst/>
                <a:latin typeface="Open Sans Light" panose="020B0306030504020204" pitchFamily="34" charset="0"/>
              </a:rPr>
              <a:t> don’t entre </a:t>
            </a:r>
            <a:r>
              <a:rPr lang="en-US" sz="1800" b="0" i="0" u="none" strike="noStrike" dirty="0" err="1">
                <a:solidFill>
                  <a:srgbClr val="57565A"/>
                </a:solidFill>
                <a:effectLst/>
                <a:latin typeface="Open Sans Light" panose="020B0306030504020204" pitchFamily="34" charset="0"/>
              </a:rPr>
              <a:t>autre</a:t>
            </a:r>
            <a:r>
              <a:rPr lang="en-US" sz="1800" b="0" i="0" u="none" strike="noStrike" dirty="0">
                <a:solidFill>
                  <a:srgbClr val="57565A"/>
                </a:solidFill>
                <a:effectLst/>
                <a:latin typeface="Open Sans Light" panose="020B0306030504020204" pitchFamily="34" charset="0"/>
              </a:rPr>
              <a:t>:</a:t>
            </a:r>
            <a:r>
              <a:rPr lang="en-US" sz="1800" b="0" i="0" dirty="0">
                <a:solidFill>
                  <a:srgbClr val="57565A"/>
                </a:solidFill>
                <a:effectLst/>
                <a:latin typeface="Open Sans Light" panose="020B0306030504020204" pitchFamily="34" charset="0"/>
              </a:rPr>
              <a:t>​</a:t>
            </a:r>
            <a:endParaRPr lang="en-US" sz="1200" b="0" i="0" dirty="0">
              <a:solidFill>
                <a:srgbClr val="57565A"/>
              </a:solidFill>
              <a:effectLst/>
              <a:latin typeface="Segoe UI" panose="020B0502040204020203" pitchFamily="34" charset="0"/>
            </a:endParaRPr>
          </a:p>
          <a:p>
            <a:pPr lvl="1" fontAlgn="base">
              <a:lnSpc>
                <a:spcPct val="100000"/>
              </a:lnSpc>
              <a:spcBef>
                <a:spcPts val="1000"/>
              </a:spcBef>
              <a:buFont typeface="Arial" panose="020B0604020202020204" pitchFamily="34" charset="0"/>
              <a:buChar char="•"/>
            </a:pPr>
            <a:r>
              <a:rPr lang="fr-FR" sz="1400" b="0" i="0" u="none" strike="noStrike" dirty="0">
                <a:solidFill>
                  <a:srgbClr val="57565A"/>
                </a:solidFill>
                <a:effectLst/>
                <a:latin typeface="Open Sans Light" panose="020B0306030504020204" pitchFamily="34" charset="0"/>
              </a:rPr>
              <a:t>Utilisation et entretien des moustiquaires</a:t>
            </a:r>
            <a:r>
              <a:rPr lang="en-US" sz="1400" b="0" i="0" dirty="0">
                <a:solidFill>
                  <a:srgbClr val="57565A"/>
                </a:solidFill>
                <a:effectLst/>
                <a:latin typeface="Open Sans Light" panose="020B0306030504020204" pitchFamily="34" charset="0"/>
              </a:rPr>
              <a:t>​</a:t>
            </a:r>
            <a:endParaRPr lang="en-US" sz="800" b="0" i="0" dirty="0">
              <a:solidFill>
                <a:srgbClr val="57565A"/>
              </a:solidFill>
              <a:effectLst/>
              <a:latin typeface="Arial" panose="020B0604020202020204" pitchFamily="34" charset="0"/>
            </a:endParaRPr>
          </a:p>
          <a:p>
            <a:pPr lvl="1" fontAlgn="base">
              <a:lnSpc>
                <a:spcPct val="100000"/>
              </a:lnSpc>
              <a:spcBef>
                <a:spcPts val="1000"/>
              </a:spcBef>
              <a:buFont typeface="Arial" panose="020B0604020202020204" pitchFamily="34" charset="0"/>
              <a:buChar char="•"/>
            </a:pPr>
            <a:r>
              <a:rPr lang="fr-FR" sz="1400" b="0" i="0" u="none" strike="noStrike" dirty="0">
                <a:solidFill>
                  <a:srgbClr val="57565A"/>
                </a:solidFill>
                <a:effectLst/>
                <a:latin typeface="Open Sans Light" panose="020B0306030504020204" pitchFamily="34" charset="0"/>
              </a:rPr>
              <a:t>Recherche de soins rapides et appropriés pour la fièvre chez les enfants</a:t>
            </a:r>
            <a:r>
              <a:rPr lang="en-US" sz="1400" b="0" i="0" dirty="0">
                <a:solidFill>
                  <a:srgbClr val="57565A"/>
                </a:solidFill>
                <a:effectLst/>
                <a:latin typeface="Open Sans Light" panose="020B0306030504020204" pitchFamily="34" charset="0"/>
              </a:rPr>
              <a:t>​</a:t>
            </a:r>
            <a:endParaRPr lang="en-US" sz="800" b="0" i="0" dirty="0">
              <a:solidFill>
                <a:srgbClr val="57565A"/>
              </a:solidFill>
              <a:effectLst/>
              <a:latin typeface="Arial" panose="020B0604020202020204" pitchFamily="34" charset="0"/>
            </a:endParaRPr>
          </a:p>
          <a:p>
            <a:pPr lvl="1" fontAlgn="base">
              <a:lnSpc>
                <a:spcPct val="100000"/>
              </a:lnSpc>
              <a:spcBef>
                <a:spcPts val="1000"/>
              </a:spcBef>
              <a:buFont typeface="Arial" panose="020B0604020202020204" pitchFamily="34" charset="0"/>
              <a:buChar char="•"/>
            </a:pPr>
            <a:r>
              <a:rPr lang="fr-FR" sz="1400" b="0" i="0" u="none" strike="noStrike" dirty="0">
                <a:solidFill>
                  <a:srgbClr val="57565A"/>
                </a:solidFill>
                <a:effectLst/>
                <a:latin typeface="Open Sans Light" panose="020B0306030504020204" pitchFamily="34" charset="0"/>
              </a:rPr>
              <a:t>Recherche de soins prénatals (CPN) et adoption d’un traitement préventif intermittent pendant la grossesse (TPI)</a:t>
            </a:r>
            <a:r>
              <a:rPr lang="fr-FR" sz="1400" b="0" i="0" dirty="0">
                <a:solidFill>
                  <a:srgbClr val="57565A"/>
                </a:solidFill>
                <a:effectLst/>
                <a:latin typeface="Open Sans Light" panose="020B0306030504020204" pitchFamily="34" charset="0"/>
              </a:rPr>
              <a:t>​</a:t>
            </a:r>
            <a:endParaRPr lang="fr-FR" sz="800" b="0" i="0" dirty="0">
              <a:solidFill>
                <a:srgbClr val="57565A"/>
              </a:solidFill>
              <a:effectLst/>
              <a:latin typeface="Arial" panose="020B0604020202020204" pitchFamily="34" charset="0"/>
            </a:endParaRPr>
          </a:p>
          <a:p>
            <a:pPr lvl="1" fontAlgn="base">
              <a:lnSpc>
                <a:spcPct val="100000"/>
              </a:lnSpc>
              <a:spcBef>
                <a:spcPts val="1000"/>
              </a:spcBef>
              <a:buFont typeface="Arial" panose="020B0604020202020204" pitchFamily="34" charset="0"/>
              <a:buChar char="•"/>
            </a:pPr>
            <a:r>
              <a:rPr lang="fr-FR" sz="1400" b="0" i="0" u="none" strike="noStrike" dirty="0">
                <a:solidFill>
                  <a:srgbClr val="57565A"/>
                </a:solidFill>
                <a:effectLst/>
                <a:latin typeface="Open Sans Light" panose="020B0306030504020204" pitchFamily="34" charset="0"/>
              </a:rPr>
              <a:t>Le cas échéant, acceptation de la </a:t>
            </a:r>
            <a:r>
              <a:rPr lang="fr-FR" sz="1400" b="0" i="0" u="none" strike="noStrike" dirty="0" err="1">
                <a:solidFill>
                  <a:srgbClr val="57565A"/>
                </a:solidFill>
                <a:effectLst/>
                <a:latin typeface="Open Sans Light" panose="020B0306030504020204" pitchFamily="34" charset="0"/>
              </a:rPr>
              <a:t>chimioprévention</a:t>
            </a:r>
            <a:r>
              <a:rPr lang="fr-FR" sz="1400" b="0" i="0" u="none" strike="noStrike" dirty="0">
                <a:solidFill>
                  <a:srgbClr val="57565A"/>
                </a:solidFill>
                <a:effectLst/>
                <a:latin typeface="Open Sans Light" panose="020B0306030504020204" pitchFamily="34" charset="0"/>
              </a:rPr>
              <a:t> du paludisme saisonnier (CPS) et de la pulvérisation </a:t>
            </a:r>
            <a:r>
              <a:rPr lang="fr-FR" sz="1400" b="0" i="0" u="none" strike="noStrike" dirty="0" err="1">
                <a:solidFill>
                  <a:srgbClr val="57565A"/>
                </a:solidFill>
                <a:effectLst/>
                <a:latin typeface="Open Sans Light" panose="020B0306030504020204" pitchFamily="34" charset="0"/>
              </a:rPr>
              <a:t>intradomiciliaire</a:t>
            </a:r>
            <a:r>
              <a:rPr lang="fr-FR" sz="1400" b="0" i="0" u="none" strike="noStrike" dirty="0">
                <a:solidFill>
                  <a:srgbClr val="57565A"/>
                </a:solidFill>
                <a:effectLst/>
                <a:latin typeface="Open Sans Light" panose="020B0306030504020204" pitchFamily="34" charset="0"/>
              </a:rPr>
              <a:t> (PID) à effet rémanent</a:t>
            </a:r>
            <a:r>
              <a:rPr lang="fr-FR" sz="1400" b="0" i="0" dirty="0">
                <a:solidFill>
                  <a:srgbClr val="57565A"/>
                </a:solidFill>
                <a:effectLst/>
                <a:latin typeface="Open Sans Light" panose="020B0306030504020204" pitchFamily="34" charset="0"/>
              </a:rPr>
              <a:t>​</a:t>
            </a:r>
            <a:endParaRPr lang="fr-FR" sz="800" b="0" i="0" dirty="0">
              <a:solidFill>
                <a:srgbClr val="57565A"/>
              </a:solidFill>
              <a:effectLst/>
              <a:latin typeface="Arial" panose="020B0604020202020204" pitchFamily="34" charset="0"/>
            </a:endParaRPr>
          </a:p>
          <a:p>
            <a:pPr algn="l" rtl="0" fontAlgn="base">
              <a:lnSpc>
                <a:spcPct val="100000"/>
              </a:lnSpc>
            </a:pPr>
            <a:r>
              <a:rPr lang="fr-FR" sz="1800" b="0" i="0" u="none" strike="noStrike" dirty="0">
                <a:solidFill>
                  <a:srgbClr val="57565A"/>
                </a:solidFill>
                <a:effectLst/>
                <a:latin typeface="Open Sans Light" panose="020B0306030504020204" pitchFamily="34" charset="0"/>
              </a:rPr>
              <a:t>Évaluant de l’exposition aux programmes de CSC liés au paludisme et aux habitudes médiatiques</a:t>
            </a:r>
            <a:endParaRPr lang="en-US" sz="1200" b="0" i="0" dirty="0">
              <a:solidFill>
                <a:srgbClr val="57565A"/>
              </a:solidFill>
              <a:effectLst/>
              <a:latin typeface="Segoe UI" panose="020B0502040204020203" pitchFamily="34" charset="0"/>
            </a:endParaRPr>
          </a:p>
        </p:txBody>
      </p:sp>
      <p:pic>
        <p:nvPicPr>
          <p:cNvPr id="5" name="Graphic 4">
            <a:extLst>
              <a:ext uri="{FF2B5EF4-FFF2-40B4-BE49-F238E27FC236}">
                <a16:creationId xmlns:a16="http://schemas.microsoft.com/office/drawing/2014/main" id="{AC9564BD-FA07-CD45-AB04-1AC377D32354}"/>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62056" y="244135"/>
            <a:ext cx="1965961" cy="1965961"/>
          </a:xfrm>
          <a:prstGeom prst="rect">
            <a:avLst/>
          </a:prstGeom>
        </p:spPr>
      </p:pic>
    </p:spTree>
    <p:extLst>
      <p:ext uri="{BB962C8B-B14F-4D97-AF65-F5344CB8AC3E}">
        <p14:creationId xmlns:p14="http://schemas.microsoft.com/office/powerpoint/2010/main" val="2484926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2DE70-8DAB-C048-A9D8-EE84035CCB5A}"/>
              </a:ext>
            </a:extLst>
          </p:cNvPr>
          <p:cNvSpPr>
            <a:spLocks noGrp="1"/>
          </p:cNvSpPr>
          <p:nvPr>
            <p:ph type="title"/>
          </p:nvPr>
        </p:nvSpPr>
        <p:spPr/>
        <p:txBody>
          <a:bodyPr>
            <a:normAutofit/>
          </a:bodyPr>
          <a:lstStyle/>
          <a:p>
            <a:r>
              <a:rPr lang="en-US" sz="3600" i="0" u="none" strike="noStrike" dirty="0" err="1">
                <a:effectLst/>
              </a:rPr>
              <a:t>Méthodologie</a:t>
            </a:r>
            <a:r>
              <a:rPr lang="en-US" sz="3600" i="0" u="none" strike="noStrike" dirty="0">
                <a:effectLst/>
              </a:rPr>
              <a:t> : </a:t>
            </a:r>
            <a:r>
              <a:rPr lang="en-US" sz="3600" i="1" u="none" strike="noStrike" dirty="0" err="1">
                <a:effectLst/>
              </a:rPr>
              <a:t>Échantillonnage</a:t>
            </a:r>
            <a:r>
              <a:rPr lang="en-US" sz="3600" i="0" dirty="0">
                <a:effectLst/>
              </a:rPr>
              <a:t>​</a:t>
            </a:r>
            <a:endParaRPr lang="en-US" sz="3600" dirty="0"/>
          </a:p>
        </p:txBody>
      </p:sp>
      <p:sp>
        <p:nvSpPr>
          <p:cNvPr id="3" name="Content Placeholder 2">
            <a:extLst>
              <a:ext uri="{FF2B5EF4-FFF2-40B4-BE49-F238E27FC236}">
                <a16:creationId xmlns:a16="http://schemas.microsoft.com/office/drawing/2014/main" id="{80932F89-1C47-2E46-96B6-9F80A865124B}"/>
              </a:ext>
            </a:extLst>
          </p:cNvPr>
          <p:cNvSpPr>
            <a:spLocks noGrp="1"/>
          </p:cNvSpPr>
          <p:nvPr>
            <p:ph idx="1"/>
          </p:nvPr>
        </p:nvSpPr>
        <p:spPr>
          <a:xfrm>
            <a:off x="401783" y="1825625"/>
            <a:ext cx="8413972" cy="3925180"/>
          </a:xfrm>
        </p:spPr>
        <p:txBody>
          <a:bodyPr>
            <a:normAutofit/>
          </a:bodyPr>
          <a:lstStyle/>
          <a:p>
            <a:pPr algn="l" rtl="0" fontAlgn="base">
              <a:lnSpc>
                <a:spcPct val="100000"/>
              </a:lnSpc>
              <a:buFont typeface="Arial" panose="020B0604020202020204" pitchFamily="34" charset="0"/>
              <a:buChar char="•"/>
            </a:pPr>
            <a:r>
              <a:rPr lang="fr-FR" sz="1800" b="0" i="0" u="none" strike="noStrike" dirty="0">
                <a:solidFill>
                  <a:srgbClr val="57565A"/>
                </a:solidFill>
                <a:effectLst/>
                <a:latin typeface="Open Sans Light" panose="020B0306030504020204" pitchFamily="34" charset="0"/>
              </a:rPr>
              <a:t>Le moment idéal est vers la fin de la saison des pluies, ou juste après</a:t>
            </a:r>
            <a:r>
              <a:rPr lang="en-US" sz="1800" b="0" i="0" dirty="0">
                <a:solidFill>
                  <a:srgbClr val="57565A"/>
                </a:solidFill>
                <a:effectLst/>
                <a:latin typeface="Open Sans Light" panose="020B0306030504020204" pitchFamily="34" charset="0"/>
              </a:rPr>
              <a:t>​</a:t>
            </a:r>
            <a:endParaRPr lang="en-US" b="0" i="0" dirty="0">
              <a:solidFill>
                <a:srgbClr val="57565A"/>
              </a:solidFill>
              <a:effectLst/>
              <a:latin typeface="Arial" panose="020B0604020202020204" pitchFamily="34" charset="0"/>
            </a:endParaRPr>
          </a:p>
          <a:p>
            <a:pPr algn="l" rtl="0" fontAlgn="base">
              <a:lnSpc>
                <a:spcPct val="100000"/>
              </a:lnSpc>
              <a:buFont typeface="Arial" panose="020B0604020202020204" pitchFamily="34" charset="0"/>
              <a:buChar char="•"/>
            </a:pPr>
            <a:r>
              <a:rPr lang="en-US" sz="1800" b="0" i="0" u="none" strike="noStrike" dirty="0" err="1">
                <a:solidFill>
                  <a:srgbClr val="57565A"/>
                </a:solidFill>
                <a:effectLst/>
                <a:latin typeface="Open Sans Light" panose="020B0306030504020204" pitchFamily="34" charset="0"/>
              </a:rPr>
              <a:t>Sélection</a:t>
            </a:r>
            <a:r>
              <a:rPr lang="en-US" sz="1800" b="0" i="0" u="none" strike="noStrike" dirty="0">
                <a:solidFill>
                  <a:srgbClr val="57565A"/>
                </a:solidFill>
                <a:effectLst/>
                <a:latin typeface="Open Sans Light" panose="020B0306030504020204" pitchFamily="34" charset="0"/>
              </a:rPr>
              <a:t> des clusters/Zones de </a:t>
            </a:r>
            <a:r>
              <a:rPr lang="fr-FR" sz="1800" b="0" i="0" u="none" strike="noStrike" dirty="0">
                <a:solidFill>
                  <a:srgbClr val="57565A"/>
                </a:solidFill>
                <a:effectLst/>
                <a:latin typeface="Open Sans Light" panose="020B0306030504020204" pitchFamily="34" charset="0"/>
              </a:rPr>
              <a:t>Dénombrement</a:t>
            </a:r>
            <a:r>
              <a:rPr lang="en-US" sz="1800" b="0" i="0" u="none" strike="noStrike" dirty="0">
                <a:solidFill>
                  <a:srgbClr val="57565A"/>
                </a:solidFill>
                <a:effectLst/>
                <a:latin typeface="Open Sans Light" panose="020B0306030504020204" pitchFamily="34" charset="0"/>
              </a:rPr>
              <a:t>  (ZDs)</a:t>
            </a:r>
            <a:r>
              <a:rPr lang="en-US" sz="1800" b="0" i="0" dirty="0">
                <a:solidFill>
                  <a:srgbClr val="57565A"/>
                </a:solidFill>
                <a:effectLst/>
                <a:latin typeface="Open Sans Light" panose="020B0306030504020204" pitchFamily="34" charset="0"/>
              </a:rPr>
              <a:t>​</a:t>
            </a:r>
            <a:endParaRPr lang="en-US" b="0" i="0" dirty="0">
              <a:solidFill>
                <a:srgbClr val="57565A"/>
              </a:solidFill>
              <a:effectLst/>
              <a:latin typeface="Arial" panose="020B0604020202020204" pitchFamily="34" charset="0"/>
            </a:endParaRPr>
          </a:p>
          <a:p>
            <a:pPr lvl="1" fontAlgn="base">
              <a:lnSpc>
                <a:spcPct val="100000"/>
              </a:lnSpc>
              <a:spcBef>
                <a:spcPts val="1000"/>
              </a:spcBef>
              <a:buFont typeface="Arial" panose="020B0604020202020204" pitchFamily="34" charset="0"/>
              <a:buChar char="•"/>
            </a:pPr>
            <a:r>
              <a:rPr lang="fr-FR" sz="1400" b="0" i="0" u="none" strike="noStrike" dirty="0">
                <a:solidFill>
                  <a:srgbClr val="57565A"/>
                </a:solidFill>
                <a:effectLst/>
                <a:latin typeface="Open Sans Light" panose="020B0306030504020204" pitchFamily="34" charset="0"/>
              </a:rPr>
              <a:t>Utilisation de la probabilité proportionnelle à la taille </a:t>
            </a:r>
            <a:r>
              <a:rPr lang="en-US" sz="1400" b="0" i="0" dirty="0">
                <a:solidFill>
                  <a:srgbClr val="57565A"/>
                </a:solidFill>
                <a:effectLst/>
                <a:latin typeface="Open Sans Light" panose="020B0306030504020204" pitchFamily="34" charset="0"/>
              </a:rPr>
              <a:t>​</a:t>
            </a:r>
            <a:endParaRPr lang="en-US" b="0" i="0" dirty="0">
              <a:solidFill>
                <a:srgbClr val="57565A"/>
              </a:solidFill>
              <a:effectLst/>
              <a:latin typeface="Arial" panose="020B0604020202020204" pitchFamily="34" charset="0"/>
            </a:endParaRPr>
          </a:p>
          <a:p>
            <a:pPr algn="l" rtl="0" fontAlgn="base">
              <a:lnSpc>
                <a:spcPct val="100000"/>
              </a:lnSpc>
              <a:buFont typeface="Arial" panose="020B0604020202020204" pitchFamily="34" charset="0"/>
              <a:buChar char="•"/>
            </a:pPr>
            <a:r>
              <a:rPr lang="fr-FR" sz="1800" b="0" i="0" u="none" strike="noStrike" dirty="0">
                <a:solidFill>
                  <a:srgbClr val="57565A"/>
                </a:solidFill>
                <a:effectLst/>
                <a:latin typeface="Open Sans Light" panose="020B0306030504020204" pitchFamily="34" charset="0"/>
              </a:rPr>
              <a:t>Sélection aléatoire des ménages au sein de grappes</a:t>
            </a:r>
            <a:r>
              <a:rPr lang="en-US" sz="1800" b="0" i="0" dirty="0">
                <a:solidFill>
                  <a:srgbClr val="57565A"/>
                </a:solidFill>
                <a:effectLst/>
                <a:latin typeface="Open Sans Light" panose="020B0306030504020204" pitchFamily="34" charset="0"/>
              </a:rPr>
              <a:t>​</a:t>
            </a:r>
            <a:endParaRPr lang="en-US" b="0" i="0" dirty="0">
              <a:solidFill>
                <a:srgbClr val="57565A"/>
              </a:solidFill>
              <a:effectLst/>
              <a:latin typeface="Arial" panose="020B0604020202020204" pitchFamily="34" charset="0"/>
            </a:endParaRPr>
          </a:p>
          <a:p>
            <a:pPr algn="l" rtl="0" fontAlgn="base">
              <a:lnSpc>
                <a:spcPct val="100000"/>
              </a:lnSpc>
              <a:buFont typeface="Arial" panose="020B0604020202020204" pitchFamily="34" charset="0"/>
              <a:buChar char="•"/>
            </a:pPr>
            <a:r>
              <a:rPr lang="en-US" sz="1800" b="0" i="0" u="none" strike="noStrike" dirty="0" err="1">
                <a:solidFill>
                  <a:srgbClr val="57565A"/>
                </a:solidFill>
                <a:effectLst/>
                <a:latin typeface="Open Sans Light" panose="020B0306030504020204" pitchFamily="34" charset="0"/>
              </a:rPr>
              <a:t>Sélection</a:t>
            </a:r>
            <a:r>
              <a:rPr lang="en-US" sz="1800" b="0" i="0" u="none" strike="noStrike" dirty="0">
                <a:solidFill>
                  <a:srgbClr val="57565A"/>
                </a:solidFill>
                <a:effectLst/>
                <a:latin typeface="Open Sans Light" panose="020B0306030504020204" pitchFamily="34" charset="0"/>
              </a:rPr>
              <a:t> des participants</a:t>
            </a:r>
            <a:r>
              <a:rPr lang="en-US" sz="1800" b="0" i="0" dirty="0">
                <a:solidFill>
                  <a:srgbClr val="57565A"/>
                </a:solidFill>
                <a:effectLst/>
                <a:latin typeface="Open Sans Light" panose="020B0306030504020204" pitchFamily="34" charset="0"/>
              </a:rPr>
              <a:t>​</a:t>
            </a:r>
            <a:endParaRPr lang="en-US" b="0" i="0" dirty="0">
              <a:solidFill>
                <a:srgbClr val="57565A"/>
              </a:solidFill>
              <a:effectLst/>
              <a:latin typeface="Arial" panose="020B0604020202020204" pitchFamily="34" charset="0"/>
            </a:endParaRPr>
          </a:p>
          <a:p>
            <a:pPr lvl="1" fontAlgn="base">
              <a:lnSpc>
                <a:spcPct val="100000"/>
              </a:lnSpc>
              <a:spcBef>
                <a:spcPts val="1000"/>
              </a:spcBef>
              <a:buFont typeface="Arial" panose="020B0604020202020204" pitchFamily="34" charset="0"/>
              <a:buChar char="•"/>
            </a:pPr>
            <a:r>
              <a:rPr lang="fr-FR" sz="1400" b="0" i="0" u="none" strike="noStrike" dirty="0">
                <a:solidFill>
                  <a:srgbClr val="57565A"/>
                </a:solidFill>
                <a:effectLst/>
                <a:latin typeface="Open Sans Light" panose="020B0306030504020204" pitchFamily="34" charset="0"/>
              </a:rPr>
              <a:t>Dans chaque ménage, recruter et interviewer toutes les femmes éligibles en âge de procréer (15-49)</a:t>
            </a:r>
            <a:r>
              <a:rPr lang="en-US" sz="1400" b="0" i="0" dirty="0">
                <a:solidFill>
                  <a:srgbClr val="57565A"/>
                </a:solidFill>
                <a:effectLst/>
                <a:latin typeface="Open Sans Light" panose="020B0306030504020204" pitchFamily="34" charset="0"/>
              </a:rPr>
              <a:t>​</a:t>
            </a:r>
            <a:endParaRPr lang="en-US" b="0" i="0" dirty="0">
              <a:solidFill>
                <a:srgbClr val="57565A"/>
              </a:solidFill>
              <a:effectLst/>
              <a:latin typeface="Arial" panose="020B0604020202020204" pitchFamily="34" charset="0"/>
            </a:endParaRPr>
          </a:p>
          <a:p>
            <a:pPr lvl="1" fontAlgn="base">
              <a:lnSpc>
                <a:spcPct val="100000"/>
              </a:lnSpc>
              <a:spcBef>
                <a:spcPts val="1000"/>
              </a:spcBef>
              <a:buFont typeface="Arial" panose="020B0604020202020204" pitchFamily="34" charset="0"/>
              <a:buChar char="•"/>
            </a:pPr>
            <a:r>
              <a:rPr lang="fr-FR" sz="1400" b="0" i="0" u="none" strike="noStrike" dirty="0">
                <a:solidFill>
                  <a:srgbClr val="57565A"/>
                </a:solidFill>
                <a:effectLst/>
                <a:latin typeface="Open Sans Light" panose="020B0306030504020204" pitchFamily="34" charset="0"/>
              </a:rPr>
              <a:t>Dans un tiers des ménages, interviewer un homme éligible (conjoint ou partenaire d'une des femmes éligibles).</a:t>
            </a:r>
            <a:endParaRPr lang="en-US" b="0" i="0" dirty="0">
              <a:solidFill>
                <a:srgbClr val="57565A"/>
              </a:solidFill>
              <a:effectLst/>
              <a:latin typeface="Arial" panose="020B0604020202020204" pitchFamily="34" charset="0"/>
            </a:endParaRPr>
          </a:p>
          <a:p>
            <a:pPr lvl="1"/>
            <a:endParaRPr lang="en-US" dirty="0"/>
          </a:p>
        </p:txBody>
      </p:sp>
      <p:pic>
        <p:nvPicPr>
          <p:cNvPr id="4" name="Graphic 3">
            <a:extLst>
              <a:ext uri="{FF2B5EF4-FFF2-40B4-BE49-F238E27FC236}">
                <a16:creationId xmlns:a16="http://schemas.microsoft.com/office/drawing/2014/main" id="{0A193236-B65D-2E4B-9F82-36D662727BAC}"/>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766034" y="351429"/>
            <a:ext cx="2054834" cy="2054834"/>
          </a:xfrm>
          <a:prstGeom prst="rect">
            <a:avLst/>
          </a:prstGeom>
        </p:spPr>
      </p:pic>
    </p:spTree>
    <p:extLst>
      <p:ext uri="{BB962C8B-B14F-4D97-AF65-F5344CB8AC3E}">
        <p14:creationId xmlns:p14="http://schemas.microsoft.com/office/powerpoint/2010/main" val="1088143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5973C-A4B0-9F4D-9B90-A81026AA0701}"/>
              </a:ext>
            </a:extLst>
          </p:cNvPr>
          <p:cNvSpPr>
            <a:spLocks noGrp="1"/>
          </p:cNvSpPr>
          <p:nvPr>
            <p:ph type="title"/>
          </p:nvPr>
        </p:nvSpPr>
        <p:spPr/>
        <p:txBody>
          <a:bodyPr>
            <a:normAutofit/>
          </a:bodyPr>
          <a:lstStyle/>
          <a:p>
            <a:r>
              <a:rPr lang="fr-FR" sz="3600" i="0" u="none" strike="noStrike" dirty="0">
                <a:effectLst/>
              </a:rPr>
              <a:t>Méthodologie :</a:t>
            </a:r>
            <a:r>
              <a:rPr lang="fr-FR" sz="3600" i="0" dirty="0">
                <a:effectLst/>
              </a:rPr>
              <a:t>​</a:t>
            </a:r>
            <a:br>
              <a:rPr lang="fr-FR" sz="3600" i="0" dirty="0">
                <a:effectLst/>
              </a:rPr>
            </a:br>
            <a:r>
              <a:rPr lang="fr-FR" sz="3600" i="1" u="none" strike="noStrike" dirty="0">
                <a:effectLst/>
              </a:rPr>
              <a:t>Outils de collecte de données</a:t>
            </a:r>
            <a:r>
              <a:rPr lang="fr-FR" sz="3600" i="0" dirty="0">
                <a:effectLst/>
              </a:rPr>
              <a:t>​</a:t>
            </a:r>
            <a:endParaRPr lang="en-US" sz="3600" dirty="0"/>
          </a:p>
        </p:txBody>
      </p:sp>
      <p:sp>
        <p:nvSpPr>
          <p:cNvPr id="3" name="Content Placeholder 2">
            <a:extLst>
              <a:ext uri="{FF2B5EF4-FFF2-40B4-BE49-F238E27FC236}">
                <a16:creationId xmlns:a16="http://schemas.microsoft.com/office/drawing/2014/main" id="{6312FD89-CB37-3F46-B83C-CA04D9FF06BB}"/>
              </a:ext>
            </a:extLst>
          </p:cNvPr>
          <p:cNvSpPr>
            <a:spLocks noGrp="1"/>
          </p:cNvSpPr>
          <p:nvPr>
            <p:ph idx="1"/>
          </p:nvPr>
        </p:nvSpPr>
        <p:spPr>
          <a:xfrm>
            <a:off x="1105231" y="1825624"/>
            <a:ext cx="5360884" cy="4476321"/>
          </a:xfrm>
        </p:spPr>
        <p:txBody>
          <a:bodyPr>
            <a:normAutofit lnSpcReduction="10000"/>
          </a:bodyPr>
          <a:lstStyle/>
          <a:p>
            <a:pPr algn="l" rtl="0" fontAlgn="base">
              <a:lnSpc>
                <a:spcPct val="100000"/>
              </a:lnSpc>
              <a:buFont typeface="Arial" panose="020B0604020202020204" pitchFamily="34" charset="0"/>
              <a:buChar char="•"/>
            </a:pPr>
            <a:r>
              <a:rPr lang="en-US" sz="2400" b="0" i="0" u="none" strike="noStrike" dirty="0">
                <a:solidFill>
                  <a:srgbClr val="57565A"/>
                </a:solidFill>
                <a:effectLst/>
                <a:latin typeface="Open Sans Light" panose="020B0306030504020204" pitchFamily="34" charset="0"/>
              </a:rPr>
              <a:t>Trois questionnaires</a:t>
            </a:r>
            <a:r>
              <a:rPr lang="en-US" sz="2400" b="0" i="0" dirty="0">
                <a:solidFill>
                  <a:srgbClr val="57565A"/>
                </a:solidFill>
                <a:effectLst/>
                <a:latin typeface="Open Sans Light" panose="020B0306030504020204" pitchFamily="34" charset="0"/>
              </a:rPr>
              <a:t>​</a:t>
            </a:r>
            <a:endParaRPr lang="en-US" sz="3600" b="0" i="0" dirty="0">
              <a:solidFill>
                <a:srgbClr val="57565A"/>
              </a:solidFill>
              <a:effectLst/>
              <a:latin typeface="Arial" panose="020B0604020202020204" pitchFamily="34" charset="0"/>
            </a:endParaRPr>
          </a:p>
          <a:p>
            <a:pPr lvl="1" fontAlgn="base">
              <a:lnSpc>
                <a:spcPct val="100000"/>
              </a:lnSpc>
              <a:spcBef>
                <a:spcPts val="1000"/>
              </a:spcBef>
              <a:buFont typeface="Arial" panose="020B0604020202020204" pitchFamily="34" charset="0"/>
              <a:buChar char="•"/>
            </a:pPr>
            <a:r>
              <a:rPr lang="en-US" sz="1800" b="0" i="0" u="none" strike="noStrike" dirty="0">
                <a:solidFill>
                  <a:srgbClr val="57565A"/>
                </a:solidFill>
                <a:effectLst/>
                <a:latin typeface="Open Sans Light" panose="020B0306030504020204" pitchFamily="34" charset="0"/>
              </a:rPr>
              <a:t>Le Ménage</a:t>
            </a:r>
            <a:r>
              <a:rPr lang="en-US" sz="1800" b="0" i="0" dirty="0">
                <a:solidFill>
                  <a:srgbClr val="57565A"/>
                </a:solidFill>
                <a:effectLst/>
                <a:latin typeface="Open Sans Light" panose="020B0306030504020204" pitchFamily="34" charset="0"/>
              </a:rPr>
              <a:t>​</a:t>
            </a:r>
            <a:endParaRPr lang="en-US" sz="3200" b="0" i="0" dirty="0">
              <a:solidFill>
                <a:srgbClr val="57565A"/>
              </a:solidFill>
              <a:effectLst/>
              <a:latin typeface="Arial" panose="020B0604020202020204" pitchFamily="34" charset="0"/>
            </a:endParaRPr>
          </a:p>
          <a:p>
            <a:pPr lvl="1" fontAlgn="base">
              <a:lnSpc>
                <a:spcPct val="100000"/>
              </a:lnSpc>
              <a:spcBef>
                <a:spcPts val="1000"/>
              </a:spcBef>
              <a:buFont typeface="Arial" panose="020B0604020202020204" pitchFamily="34" charset="0"/>
              <a:buChar char="•"/>
            </a:pPr>
            <a:r>
              <a:rPr lang="en-US" sz="1800" b="0" i="0" u="none" strike="noStrike" dirty="0">
                <a:solidFill>
                  <a:srgbClr val="57565A"/>
                </a:solidFill>
                <a:effectLst/>
                <a:latin typeface="Open Sans Light" panose="020B0306030504020204" pitchFamily="34" charset="0"/>
              </a:rPr>
              <a:t>Les femmes</a:t>
            </a:r>
            <a:r>
              <a:rPr lang="en-US" sz="1800" b="0" i="0" dirty="0">
                <a:solidFill>
                  <a:srgbClr val="57565A"/>
                </a:solidFill>
                <a:effectLst/>
                <a:latin typeface="Open Sans Light" panose="020B0306030504020204" pitchFamily="34" charset="0"/>
              </a:rPr>
              <a:t>​</a:t>
            </a:r>
            <a:endParaRPr lang="en-US" sz="3200" b="0" i="0" dirty="0">
              <a:solidFill>
                <a:srgbClr val="57565A"/>
              </a:solidFill>
              <a:effectLst/>
              <a:latin typeface="Arial" panose="020B0604020202020204" pitchFamily="34" charset="0"/>
            </a:endParaRPr>
          </a:p>
          <a:p>
            <a:pPr lvl="1" fontAlgn="base">
              <a:lnSpc>
                <a:spcPct val="100000"/>
              </a:lnSpc>
              <a:spcBef>
                <a:spcPts val="1000"/>
              </a:spcBef>
              <a:buFont typeface="Arial" panose="020B0604020202020204" pitchFamily="34" charset="0"/>
              <a:buChar char="•"/>
            </a:pPr>
            <a:r>
              <a:rPr lang="en-US" sz="1800" b="0" i="0" u="none" strike="noStrike" dirty="0">
                <a:solidFill>
                  <a:srgbClr val="57565A"/>
                </a:solidFill>
                <a:effectLst/>
                <a:latin typeface="Open Sans Light" panose="020B0306030504020204" pitchFamily="34" charset="0"/>
              </a:rPr>
              <a:t>Les hommes</a:t>
            </a:r>
            <a:r>
              <a:rPr lang="en-US" sz="1800" b="0" i="0" dirty="0">
                <a:solidFill>
                  <a:srgbClr val="57565A"/>
                </a:solidFill>
                <a:effectLst/>
                <a:latin typeface="Open Sans Light" panose="020B0306030504020204" pitchFamily="34" charset="0"/>
              </a:rPr>
              <a:t>​</a:t>
            </a:r>
            <a:endParaRPr lang="en-US" sz="3200" b="0" i="0" dirty="0">
              <a:solidFill>
                <a:srgbClr val="57565A"/>
              </a:solidFill>
              <a:effectLst/>
              <a:latin typeface="Arial" panose="020B0604020202020204" pitchFamily="34" charset="0"/>
            </a:endParaRPr>
          </a:p>
          <a:p>
            <a:pPr algn="l" rtl="0" fontAlgn="base">
              <a:lnSpc>
                <a:spcPct val="100000"/>
              </a:lnSpc>
              <a:buFont typeface="Arial" panose="020B0604020202020204" pitchFamily="34" charset="0"/>
              <a:buChar char="•"/>
            </a:pPr>
            <a:r>
              <a:rPr lang="fr-FR" sz="2400" b="0" i="0" u="none" strike="noStrike" dirty="0">
                <a:solidFill>
                  <a:srgbClr val="57565A"/>
                </a:solidFill>
                <a:effectLst/>
                <a:latin typeface="Open Sans Light" panose="020B0306030504020204" pitchFamily="34" charset="0"/>
              </a:rPr>
              <a:t>Les questionnaires destinés aux hommes et aux femmes comprennent des questions permettant d'évaluer les constructions pertinentes du modèle d’idéation </a:t>
            </a:r>
            <a:r>
              <a:rPr lang="fr-FR" sz="2400" b="0" i="0" dirty="0">
                <a:solidFill>
                  <a:srgbClr val="57565A"/>
                </a:solidFill>
                <a:effectLst/>
                <a:latin typeface="Open Sans Light" panose="020B0306030504020204" pitchFamily="34" charset="0"/>
              </a:rPr>
              <a:t>​</a:t>
            </a:r>
            <a:endParaRPr lang="fr-FR" sz="3600" b="0" i="0" dirty="0">
              <a:solidFill>
                <a:srgbClr val="57565A"/>
              </a:solidFill>
              <a:effectLst/>
              <a:latin typeface="Arial" panose="020B0604020202020204" pitchFamily="34" charset="0"/>
            </a:endParaRPr>
          </a:p>
          <a:p>
            <a:pPr lvl="1" fontAlgn="base">
              <a:lnSpc>
                <a:spcPct val="100000"/>
              </a:lnSpc>
              <a:spcBef>
                <a:spcPts val="1000"/>
              </a:spcBef>
              <a:buFont typeface="Arial" panose="020B0604020202020204" pitchFamily="34" charset="0"/>
              <a:buChar char="•"/>
            </a:pPr>
            <a:r>
              <a:rPr lang="en-US" sz="1800" b="0" i="0" u="none" strike="noStrike" dirty="0" err="1">
                <a:solidFill>
                  <a:srgbClr val="57565A"/>
                </a:solidFill>
                <a:effectLst/>
                <a:latin typeface="Open Sans Light" panose="020B0306030504020204" pitchFamily="34" charset="0"/>
              </a:rPr>
              <a:t>D’autres</a:t>
            </a:r>
            <a:r>
              <a:rPr lang="en-US" sz="1800" b="0" i="0" u="none" strike="noStrike" dirty="0">
                <a:solidFill>
                  <a:srgbClr val="57565A"/>
                </a:solidFill>
                <a:effectLst/>
                <a:latin typeface="Open Sans Light" panose="020B0306030504020204" pitchFamily="34" charset="0"/>
              </a:rPr>
              <a:t> questions </a:t>
            </a:r>
            <a:r>
              <a:rPr lang="en-US" sz="1800" b="0" i="0" u="none" strike="noStrike" dirty="0" err="1">
                <a:solidFill>
                  <a:srgbClr val="57565A"/>
                </a:solidFill>
                <a:effectLst/>
                <a:latin typeface="Open Sans Light" panose="020B0306030504020204" pitchFamily="34" charset="0"/>
              </a:rPr>
              <a:t>peuvent</a:t>
            </a:r>
            <a:r>
              <a:rPr lang="en-US" sz="1800" b="0" i="0" u="none" strike="noStrike" dirty="0">
                <a:solidFill>
                  <a:srgbClr val="57565A"/>
                </a:solidFill>
                <a:effectLst/>
                <a:latin typeface="Open Sans Light" panose="020B0306030504020204" pitchFamily="34" charset="0"/>
              </a:rPr>
              <a:t> </a:t>
            </a:r>
            <a:r>
              <a:rPr lang="en-US" sz="1800" b="0" i="0" u="none" strike="noStrike" dirty="0" err="1">
                <a:solidFill>
                  <a:srgbClr val="57565A"/>
                </a:solidFill>
                <a:effectLst/>
                <a:latin typeface="Open Sans Light" panose="020B0306030504020204" pitchFamily="34" charset="0"/>
              </a:rPr>
              <a:t>être</a:t>
            </a:r>
            <a:r>
              <a:rPr lang="en-US" sz="1800" b="0" i="0" u="none" strike="noStrike" dirty="0">
                <a:solidFill>
                  <a:srgbClr val="57565A"/>
                </a:solidFill>
                <a:effectLst/>
                <a:latin typeface="Open Sans Light" panose="020B0306030504020204" pitchFamily="34" charset="0"/>
              </a:rPr>
              <a:t> </a:t>
            </a:r>
            <a:r>
              <a:rPr lang="en-US" sz="1800" b="0" i="0" u="none" strike="noStrike" dirty="0" err="1">
                <a:solidFill>
                  <a:srgbClr val="57565A"/>
                </a:solidFill>
                <a:effectLst/>
                <a:latin typeface="Open Sans Light" panose="020B0306030504020204" pitchFamily="34" charset="0"/>
              </a:rPr>
              <a:t>ajoutées</a:t>
            </a:r>
            <a:r>
              <a:rPr lang="en-US" sz="1800" b="0" i="0" u="none" strike="noStrike" dirty="0">
                <a:solidFill>
                  <a:srgbClr val="57565A"/>
                </a:solidFill>
                <a:effectLst/>
                <a:latin typeface="Open Sans Light" panose="020B0306030504020204" pitchFamily="34" charset="0"/>
              </a:rPr>
              <a:t> au </a:t>
            </a:r>
            <a:r>
              <a:rPr lang="en-US" sz="1800" b="0" i="0" u="none" strike="noStrike" dirty="0" err="1">
                <a:solidFill>
                  <a:srgbClr val="57565A"/>
                </a:solidFill>
                <a:effectLst/>
                <a:latin typeface="Open Sans Light" panose="020B0306030504020204" pitchFamily="34" charset="0"/>
              </a:rPr>
              <a:t>besoin</a:t>
            </a:r>
            <a:r>
              <a:rPr lang="en-US" sz="1800" b="0" i="0" dirty="0">
                <a:solidFill>
                  <a:srgbClr val="57565A"/>
                </a:solidFill>
                <a:effectLst/>
                <a:latin typeface="Open Sans Light" panose="020B0306030504020204" pitchFamily="34" charset="0"/>
              </a:rPr>
              <a:t>​</a:t>
            </a:r>
            <a:endParaRPr lang="en-US" sz="3200" b="0" i="0" dirty="0">
              <a:solidFill>
                <a:srgbClr val="57565A"/>
              </a:solidFill>
              <a:effectLst/>
              <a:latin typeface="Arial" panose="020B0604020202020204" pitchFamily="34" charset="0"/>
            </a:endParaRPr>
          </a:p>
          <a:p>
            <a:pPr marL="0" indent="0">
              <a:buNone/>
            </a:pPr>
            <a:endParaRPr lang="en-US" dirty="0"/>
          </a:p>
        </p:txBody>
      </p:sp>
      <p:pic>
        <p:nvPicPr>
          <p:cNvPr id="5" name="Graphic 4">
            <a:extLst>
              <a:ext uri="{FF2B5EF4-FFF2-40B4-BE49-F238E27FC236}">
                <a16:creationId xmlns:a16="http://schemas.microsoft.com/office/drawing/2014/main" id="{79C1887F-508B-3643-BA31-3E7A37208AA1}"/>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227253" y="1825625"/>
            <a:ext cx="2514600" cy="2514600"/>
          </a:xfrm>
          <a:prstGeom prst="rect">
            <a:avLst/>
          </a:prstGeom>
        </p:spPr>
      </p:pic>
    </p:spTree>
    <p:extLst>
      <p:ext uri="{BB962C8B-B14F-4D97-AF65-F5344CB8AC3E}">
        <p14:creationId xmlns:p14="http://schemas.microsoft.com/office/powerpoint/2010/main" val="4106479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 name="Picture 49" descr="The Ideation Model is intended as a tool to achieve a change in the population’s behaviour regarding the prevention of malaria. The model seeks to change the intentions and behaviour in the population in three ways: first is the use of technological knowledge and skills to reinforce the behaviour that wants to be acquired; the second with communication campaigns that seek to create ideas in the population that modify knowledge, emotions and the social environment regarding the issue of malaria prevention and finally promoting support schemes and environmental restrictions that promote the necessary changes.">
            <a:extLst>
              <a:ext uri="{FF2B5EF4-FFF2-40B4-BE49-F238E27FC236}">
                <a16:creationId xmlns:a16="http://schemas.microsoft.com/office/drawing/2014/main" id="{0C431444-6213-1847-8B30-AF5D1D2DE007}"/>
              </a:ext>
            </a:extLst>
          </p:cNvPr>
          <p:cNvPicPr/>
          <p:nvPr/>
        </p:nvPicPr>
        <p:blipFill>
          <a:blip r:embed="rId3"/>
          <a:srcRect b="6890"/>
          <a:stretch/>
        </p:blipFill>
        <p:spPr>
          <a:xfrm>
            <a:off x="1105230" y="1181030"/>
            <a:ext cx="7202310" cy="5028851"/>
          </a:xfrm>
          <a:prstGeom prst="rect">
            <a:avLst/>
          </a:prstGeom>
        </p:spPr>
      </p:pic>
      <p:sp>
        <p:nvSpPr>
          <p:cNvPr id="2" name="Oval 1">
            <a:extLst>
              <a:ext uri="{FF2B5EF4-FFF2-40B4-BE49-F238E27FC236}">
                <a16:creationId xmlns:a16="http://schemas.microsoft.com/office/drawing/2014/main" id="{8E2E3ED5-DE97-6543-AD40-0AF33E0B9281}"/>
              </a:ext>
              <a:ext uri="{C183D7F6-B498-43B3-948B-1728B52AA6E4}">
                <adec:decorative xmlns:adec="http://schemas.microsoft.com/office/drawing/2017/decorative" val="1"/>
              </a:ext>
            </a:extLst>
          </p:cNvPr>
          <p:cNvSpPr/>
          <p:nvPr/>
        </p:nvSpPr>
        <p:spPr>
          <a:xfrm>
            <a:off x="2915478" y="1721257"/>
            <a:ext cx="2504660" cy="2890500"/>
          </a:xfrm>
          <a:prstGeom prst="ellipse">
            <a:avLst/>
          </a:prstGeom>
          <a:noFill/>
          <a:ln w="444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id="{CD17EF1D-E474-4197-97AB-39DEEBF33D1A}"/>
              </a:ext>
            </a:extLst>
          </p:cNvPr>
          <p:cNvSpPr txBox="1">
            <a:spLocks noGrp="1"/>
          </p:cNvSpPr>
          <p:nvPr>
            <p:ph type="title" idx="4294967295"/>
          </p:nvPr>
        </p:nvSpPr>
        <p:spPr>
          <a:xfrm>
            <a:off x="1105230" y="302781"/>
            <a:ext cx="7410119" cy="1325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4000" b="1" kern="1200">
                <a:solidFill>
                  <a:srgbClr val="08A6E2"/>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lang="en-US" sz="3600" i="0" u="none" strike="noStrike" dirty="0">
                <a:effectLst/>
              </a:rPr>
              <a:t>Base </a:t>
            </a:r>
            <a:r>
              <a:rPr lang="en-US" sz="3600" i="0" u="none" strike="noStrike" dirty="0" err="1">
                <a:effectLst/>
              </a:rPr>
              <a:t>théorique</a:t>
            </a:r>
            <a:r>
              <a:rPr lang="en-US" sz="3600" i="0" u="none" strike="noStrike" dirty="0">
                <a:effectLst/>
              </a:rPr>
              <a:t> de </a:t>
            </a:r>
            <a:r>
              <a:rPr lang="en-US" sz="3600" i="0" u="none" strike="noStrike" dirty="0" err="1">
                <a:effectLst/>
              </a:rPr>
              <a:t>l'ECP</a:t>
            </a:r>
            <a:r>
              <a:rPr lang="en-US" sz="1800" i="0" dirty="0">
                <a:effectLst/>
              </a:rPr>
              <a:t>​</a:t>
            </a:r>
            <a:br>
              <a:rPr lang="en-US" sz="1800" i="0" dirty="0">
                <a:effectLst/>
              </a:rPr>
            </a:br>
            <a:r>
              <a:rPr lang="fr-FR" sz="1800" i="0" u="none" strike="noStrike" dirty="0">
                <a:effectLst/>
              </a:rPr>
              <a:t>Modèle d’idéation pour le changement social et comportemental</a:t>
            </a:r>
            <a:r>
              <a:rPr lang="fr-FR" sz="1800" i="0" dirty="0">
                <a:effectLst/>
              </a:rPr>
              <a:t>​</a:t>
            </a:r>
            <a:endParaRPr kumimoji="0" lang="en-US" sz="2000" i="0" u="none" strike="noStrike" kern="1200" cap="none" spc="0" normalizeH="0" baseline="0" noProof="0" dirty="0">
              <a:ln>
                <a:noFill/>
              </a:ln>
              <a:effectLst/>
              <a:uLnTx/>
              <a:uFillTx/>
              <a:ea typeface="+mj-ea"/>
              <a:cs typeface="+mj-cs"/>
            </a:endParaRPr>
          </a:p>
        </p:txBody>
      </p:sp>
    </p:spTree>
    <p:extLst>
      <p:ext uri="{BB962C8B-B14F-4D97-AF65-F5344CB8AC3E}">
        <p14:creationId xmlns:p14="http://schemas.microsoft.com/office/powerpoint/2010/main" val="27572848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2">
            <a:extLst>
              <a:ext uri="{FF2B5EF4-FFF2-40B4-BE49-F238E27FC236}">
                <a16:creationId xmlns:a16="http://schemas.microsoft.com/office/drawing/2014/main" id="{FC64EC9C-63CB-0F49-5589-CEFFA5C5948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82957" y="2478830"/>
            <a:ext cx="5378085" cy="4026833"/>
          </a:xfrm>
          <a:prstGeom prst="rect">
            <a:avLst/>
          </a:prstGeom>
        </p:spPr>
      </p:pic>
      <p:sp>
        <p:nvSpPr>
          <p:cNvPr id="2" name="Title 1">
            <a:extLst>
              <a:ext uri="{FF2B5EF4-FFF2-40B4-BE49-F238E27FC236}">
                <a16:creationId xmlns:a16="http://schemas.microsoft.com/office/drawing/2014/main" id="{99CD3E37-0B30-C25F-BCA9-5CBF14F91947}"/>
              </a:ext>
            </a:extLst>
          </p:cNvPr>
          <p:cNvSpPr>
            <a:spLocks noGrp="1"/>
          </p:cNvSpPr>
          <p:nvPr>
            <p:ph type="title"/>
          </p:nvPr>
        </p:nvSpPr>
        <p:spPr>
          <a:xfrm>
            <a:off x="1094056" y="287339"/>
            <a:ext cx="7772400" cy="817561"/>
          </a:xfrm>
        </p:spPr>
        <p:txBody>
          <a:bodyPr>
            <a:normAutofit/>
          </a:bodyPr>
          <a:lstStyle/>
          <a:p>
            <a:r>
              <a:rPr lang="en-US" dirty="0">
                <a:ea typeface="Open Sans Light"/>
                <a:cs typeface="Open Sans Light"/>
              </a:rPr>
              <a:t>Intention               </a:t>
            </a:r>
            <a:r>
              <a:rPr lang="en-US" dirty="0" err="1">
                <a:ea typeface="Open Sans Light"/>
                <a:cs typeface="Open Sans Light"/>
              </a:rPr>
              <a:t>Comportement</a:t>
            </a:r>
            <a:endParaRPr lang="en-US" dirty="0">
              <a:solidFill>
                <a:srgbClr val="57565A"/>
              </a:solidFill>
              <a:latin typeface="Open Sans Light"/>
              <a:ea typeface="Open Sans Light"/>
              <a:cs typeface="Open Sans Light"/>
            </a:endParaRPr>
          </a:p>
        </p:txBody>
      </p:sp>
      <p:sp>
        <p:nvSpPr>
          <p:cNvPr id="3" name="Content Placeholder 2">
            <a:extLst>
              <a:ext uri="{FF2B5EF4-FFF2-40B4-BE49-F238E27FC236}">
                <a16:creationId xmlns:a16="http://schemas.microsoft.com/office/drawing/2014/main" id="{48423F4F-15FD-DD6B-2815-3FE68A232108}"/>
              </a:ext>
            </a:extLst>
          </p:cNvPr>
          <p:cNvSpPr>
            <a:spLocks noGrp="1"/>
          </p:cNvSpPr>
          <p:nvPr>
            <p:ph idx="1"/>
          </p:nvPr>
        </p:nvSpPr>
        <p:spPr>
          <a:xfrm>
            <a:off x="725441" y="1249662"/>
            <a:ext cx="7772400" cy="4300679"/>
          </a:xfrm>
        </p:spPr>
        <p:txBody>
          <a:bodyPr vert="horz" lIns="0" tIns="0" rIns="0" bIns="0" rtlCol="0" anchor="t">
            <a:normAutofit/>
          </a:bodyPr>
          <a:lstStyle/>
          <a:p>
            <a:pPr marL="170815" indent="-170815">
              <a:lnSpc>
                <a:spcPct val="100000"/>
              </a:lnSpc>
              <a:spcBef>
                <a:spcPts val="1000"/>
              </a:spcBef>
            </a:pPr>
            <a:r>
              <a:rPr lang="en-US" dirty="0">
                <a:latin typeface="Open Sans Light" panose="020B0306030504020204" pitchFamily="34" charset="0"/>
                <a:ea typeface="Open Sans Light" panose="020B0306030504020204" pitchFamily="34" charset="0"/>
                <a:cs typeface="Open Sans Light" panose="020B0306030504020204" pitchFamily="34" charset="0"/>
              </a:rPr>
              <a:t>Intention: Motivation à adopter un </a:t>
            </a:r>
            <a:r>
              <a:rPr lang="en-US" dirty="0" err="1">
                <a:latin typeface="Open Sans Light" panose="020B0306030504020204" pitchFamily="34" charset="0"/>
                <a:ea typeface="Open Sans Light" panose="020B0306030504020204" pitchFamily="34" charset="0"/>
                <a:cs typeface="Open Sans Light" panose="020B0306030504020204" pitchFamily="34" charset="0"/>
              </a:rPr>
              <a:t>comportement</a:t>
            </a:r>
            <a:endParaRPr lang="en-US" dirty="0">
              <a:latin typeface="Open Sans Light" panose="020B0306030504020204" pitchFamily="34" charset="0"/>
              <a:ea typeface="Open Sans Light" panose="020B0306030504020204" pitchFamily="34" charset="0"/>
              <a:cs typeface="Open Sans Light" panose="020B0306030504020204" pitchFamily="34" charset="0"/>
            </a:endParaRPr>
          </a:p>
          <a:p>
            <a:pPr marL="344170" lvl="1" indent="-172720">
              <a:lnSpc>
                <a:spcPct val="100000"/>
              </a:lnSpc>
              <a:spcBef>
                <a:spcPts val="1000"/>
              </a:spcBef>
            </a:pPr>
            <a:r>
              <a:rPr lang="en-US" dirty="0" err="1">
                <a:latin typeface="Open Sans Light" panose="020B0306030504020204" pitchFamily="34" charset="0"/>
                <a:ea typeface="Open Sans Light" panose="020B0306030504020204" pitchFamily="34" charset="0"/>
                <a:cs typeface="Open Sans Light" panose="020B0306030504020204" pitchFamily="34" charset="0"/>
              </a:rPr>
              <a:t>L’intention</a:t>
            </a:r>
            <a:r>
              <a:rPr lang="en-US" dirty="0">
                <a:latin typeface="Open Sans Light" panose="020B0306030504020204" pitchFamily="34" charset="0"/>
                <a:ea typeface="Open Sans Light" panose="020B0306030504020204" pitchFamily="34" charset="0"/>
                <a:cs typeface="Open Sans Light" panose="020B0306030504020204" pitchFamily="34" charset="0"/>
              </a:rPr>
              <a:t> </a:t>
            </a:r>
            <a:r>
              <a:rPr lang="en-US" dirty="0" err="1">
                <a:latin typeface="Open Sans Light" panose="020B0306030504020204" pitchFamily="34" charset="0"/>
                <a:ea typeface="Open Sans Light" panose="020B0306030504020204" pitchFamily="34" charset="0"/>
                <a:cs typeface="Open Sans Light" panose="020B0306030504020204" pitchFamily="34" charset="0"/>
              </a:rPr>
              <a:t>d’assister</a:t>
            </a:r>
            <a:r>
              <a:rPr lang="en-US" dirty="0">
                <a:latin typeface="Open Sans Light" panose="020B0306030504020204" pitchFamily="34" charset="0"/>
                <a:ea typeface="Open Sans Light" panose="020B0306030504020204" pitchFamily="34" charset="0"/>
                <a:cs typeface="Open Sans Light" panose="020B0306030504020204" pitchFamily="34" charset="0"/>
              </a:rPr>
              <a:t> au CPN </a:t>
            </a:r>
          </a:p>
          <a:p>
            <a:pPr marL="344170" lvl="1" indent="-172720">
              <a:lnSpc>
                <a:spcPct val="100000"/>
              </a:lnSpc>
              <a:spcBef>
                <a:spcPts val="1000"/>
              </a:spcBef>
            </a:pPr>
            <a:r>
              <a:rPr lang="en-US" dirty="0" err="1">
                <a:latin typeface="Open Sans Light" panose="020B0306030504020204" pitchFamily="34" charset="0"/>
                <a:ea typeface="Open Sans Light" panose="020B0306030504020204" pitchFamily="34" charset="0"/>
                <a:cs typeface="Open Sans Light" panose="020B0306030504020204" pitchFamily="34" charset="0"/>
              </a:rPr>
              <a:t>L’intention</a:t>
            </a:r>
            <a:r>
              <a:rPr lang="en-US" dirty="0">
                <a:latin typeface="Open Sans Light" panose="020B0306030504020204" pitchFamily="34" charset="0"/>
                <a:ea typeface="Open Sans Light" panose="020B0306030504020204" pitchFamily="34" charset="0"/>
                <a:cs typeface="Open Sans Light" panose="020B0306030504020204" pitchFamily="34" charset="0"/>
              </a:rPr>
              <a:t> de </a:t>
            </a:r>
            <a:r>
              <a:rPr lang="en-US" dirty="0" err="1">
                <a:latin typeface="Open Sans Light" panose="020B0306030504020204" pitchFamily="34" charset="0"/>
                <a:ea typeface="Open Sans Light" panose="020B0306030504020204" pitchFamily="34" charset="0"/>
                <a:cs typeface="Open Sans Light" panose="020B0306030504020204" pitchFamily="34" charset="0"/>
              </a:rPr>
              <a:t>chercher</a:t>
            </a:r>
            <a:r>
              <a:rPr lang="en-US" dirty="0">
                <a:latin typeface="Open Sans Light" panose="020B0306030504020204" pitchFamily="34" charset="0"/>
                <a:ea typeface="Open Sans Light" panose="020B0306030504020204" pitchFamily="34" charset="0"/>
                <a:cs typeface="Open Sans Light" panose="020B0306030504020204" pitchFamily="34" charset="0"/>
              </a:rPr>
              <a:t> des </a:t>
            </a:r>
            <a:r>
              <a:rPr lang="en-US" dirty="0" err="1">
                <a:latin typeface="Open Sans Light" panose="020B0306030504020204" pitchFamily="34" charset="0"/>
                <a:ea typeface="Open Sans Light" panose="020B0306030504020204" pitchFamily="34" charset="0"/>
                <a:cs typeface="Open Sans Light" panose="020B0306030504020204" pitchFamily="34" charset="0"/>
              </a:rPr>
              <a:t>soins</a:t>
            </a:r>
            <a:r>
              <a:rPr lang="en-US" dirty="0">
                <a:latin typeface="Open Sans Light" panose="020B0306030504020204" pitchFamily="34" charset="0"/>
                <a:ea typeface="Open Sans Light" panose="020B0306030504020204" pitchFamily="34" charset="0"/>
                <a:cs typeface="Open Sans Light" panose="020B0306030504020204" pitchFamily="34" charset="0"/>
              </a:rPr>
              <a:t> prompts pour les enfants de </a:t>
            </a:r>
            <a:r>
              <a:rPr lang="en-US" dirty="0" err="1">
                <a:latin typeface="Open Sans Light" panose="020B0306030504020204" pitchFamily="34" charset="0"/>
                <a:ea typeface="Open Sans Light" panose="020B0306030504020204" pitchFamily="34" charset="0"/>
                <a:cs typeface="Open Sans Light" panose="020B0306030504020204" pitchFamily="34" charset="0"/>
              </a:rPr>
              <a:t>moins</a:t>
            </a:r>
            <a:r>
              <a:rPr lang="en-US" dirty="0">
                <a:latin typeface="Open Sans Light" panose="020B0306030504020204" pitchFamily="34" charset="0"/>
                <a:ea typeface="Open Sans Light" panose="020B0306030504020204" pitchFamily="34" charset="0"/>
                <a:cs typeface="Open Sans Light" panose="020B0306030504020204" pitchFamily="34" charset="0"/>
              </a:rPr>
              <a:t> de 5 </a:t>
            </a:r>
            <a:r>
              <a:rPr lang="en-US" dirty="0" err="1">
                <a:latin typeface="Open Sans Light" panose="020B0306030504020204" pitchFamily="34" charset="0"/>
                <a:ea typeface="Open Sans Light" panose="020B0306030504020204" pitchFamily="34" charset="0"/>
                <a:cs typeface="Open Sans Light" panose="020B0306030504020204" pitchFamily="34" charset="0"/>
              </a:rPr>
              <a:t>ans</a:t>
            </a:r>
            <a:endParaRPr lang="en-US" dirty="0">
              <a:latin typeface="Open Sans Light" panose="020B0306030504020204" pitchFamily="34" charset="0"/>
              <a:ea typeface="Open Sans Light" panose="020B0306030504020204" pitchFamily="34" charset="0"/>
              <a:cs typeface="Open Sans Light" panose="020B0306030504020204" pitchFamily="34" charset="0"/>
            </a:endParaRPr>
          </a:p>
          <a:p>
            <a:pPr marL="344170" lvl="1" indent="-172720">
              <a:lnSpc>
                <a:spcPct val="100000"/>
              </a:lnSpc>
              <a:spcBef>
                <a:spcPts val="1000"/>
              </a:spcBef>
            </a:pPr>
            <a:r>
              <a:rPr lang="en-US" dirty="0" err="1">
                <a:latin typeface="Open Sans Light" panose="020B0306030504020204" pitchFamily="34" charset="0"/>
                <a:ea typeface="Open Sans Light" panose="020B0306030504020204" pitchFamily="34" charset="0"/>
                <a:cs typeface="Open Sans Light" panose="020B0306030504020204" pitchFamily="34" charset="0"/>
              </a:rPr>
              <a:t>L’intention</a:t>
            </a:r>
            <a:r>
              <a:rPr lang="en-US" dirty="0">
                <a:latin typeface="Open Sans Light" panose="020B0306030504020204" pitchFamily="34" charset="0"/>
                <a:ea typeface="Open Sans Light" panose="020B0306030504020204" pitchFamily="34" charset="0"/>
                <a:cs typeface="Open Sans Light" panose="020B0306030504020204" pitchFamily="34" charset="0"/>
              </a:rPr>
              <a:t> de prendre le SP</a:t>
            </a:r>
          </a:p>
          <a:p>
            <a:pPr marL="170815" indent="-170815"/>
            <a:endParaRPr lang="en-US" dirty="0">
              <a:ea typeface="Open Sans Light"/>
              <a:cs typeface="Open Sans Light"/>
            </a:endParaRPr>
          </a:p>
        </p:txBody>
      </p:sp>
      <p:sp>
        <p:nvSpPr>
          <p:cNvPr id="5" name="Arrow: Right 4">
            <a:extLst>
              <a:ext uri="{FF2B5EF4-FFF2-40B4-BE49-F238E27FC236}">
                <a16:creationId xmlns:a16="http://schemas.microsoft.com/office/drawing/2014/main" id="{CF3B9570-054E-C197-6644-04BDF7E69019}"/>
              </a:ext>
            </a:extLst>
          </p:cNvPr>
          <p:cNvSpPr/>
          <p:nvPr/>
        </p:nvSpPr>
        <p:spPr>
          <a:xfrm>
            <a:off x="2595087" y="523204"/>
            <a:ext cx="978408" cy="365707"/>
          </a:xfrm>
          <a:prstGeom prst="rightArrow">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1">
            <a:extLst>
              <a:ext uri="{FF2B5EF4-FFF2-40B4-BE49-F238E27FC236}">
                <a16:creationId xmlns:a16="http://schemas.microsoft.com/office/drawing/2014/main" id="{24774B64-081C-9717-634A-97EBC2F54476}"/>
              </a:ext>
            </a:extLst>
          </p:cNvPr>
          <p:cNvSpPr txBox="1"/>
          <p:nvPr/>
        </p:nvSpPr>
        <p:spPr>
          <a:xfrm>
            <a:off x="3189777" y="2772993"/>
            <a:ext cx="5676679"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buChar char="•"/>
            </a:pPr>
            <a:endParaRPr lang="en-US">
              <a:solidFill>
                <a:srgbClr val="57565A"/>
              </a:solidFill>
              <a:ea typeface="Open Sans Light"/>
              <a:cs typeface="Arial"/>
            </a:endParaRPr>
          </a:p>
        </p:txBody>
      </p:sp>
      <p:sp>
        <p:nvSpPr>
          <p:cNvPr id="9" name="Rectangle 8">
            <a:extLst>
              <a:ext uri="{FF2B5EF4-FFF2-40B4-BE49-F238E27FC236}">
                <a16:creationId xmlns:a16="http://schemas.microsoft.com/office/drawing/2014/main" id="{AE971B89-FEFC-CA3A-FF3B-CC0D286474EF}"/>
              </a:ext>
            </a:extLst>
          </p:cNvPr>
          <p:cNvSpPr/>
          <p:nvPr/>
        </p:nvSpPr>
        <p:spPr>
          <a:xfrm>
            <a:off x="5192508" y="3597161"/>
            <a:ext cx="2068534" cy="1548664"/>
          </a:xfrm>
          <a:prstGeom prst="rect">
            <a:avLst/>
          </a:prstGeom>
          <a:noFill/>
          <a:ln w="28575">
            <a:solidFill>
              <a:srgbClr val="08A6E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537055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84016-F655-F240-A73D-7BD7532F8BDE}"/>
              </a:ext>
            </a:extLst>
          </p:cNvPr>
          <p:cNvSpPr>
            <a:spLocks noGrp="1"/>
          </p:cNvSpPr>
          <p:nvPr>
            <p:ph type="title"/>
          </p:nvPr>
        </p:nvSpPr>
        <p:spPr/>
        <p:txBody>
          <a:bodyPr>
            <a:normAutofit/>
          </a:bodyPr>
          <a:lstStyle/>
          <a:p>
            <a:r>
              <a:rPr lang="en-US" sz="3600"/>
              <a:t>Les variables du </a:t>
            </a:r>
            <a:r>
              <a:rPr lang="en-US" sz="3600" err="1"/>
              <a:t>modèle</a:t>
            </a:r>
            <a:r>
              <a:rPr lang="en-US" sz="3600"/>
              <a:t> </a:t>
            </a:r>
            <a:r>
              <a:rPr lang="en-US" sz="3600" err="1"/>
              <a:t>d'idéation</a:t>
            </a:r>
            <a:r>
              <a:rPr lang="en-US" sz="3600"/>
              <a:t> </a:t>
            </a:r>
            <a:r>
              <a:rPr lang="en-US" sz="3600" err="1"/>
              <a:t>typiquement</a:t>
            </a:r>
            <a:r>
              <a:rPr lang="en-US" sz="3600"/>
              <a:t> dans </a:t>
            </a:r>
            <a:r>
              <a:rPr lang="en-US" sz="3600" err="1"/>
              <a:t>l’ECP</a:t>
            </a:r>
            <a:endParaRPr lang="en-US" sz="3600"/>
          </a:p>
        </p:txBody>
      </p:sp>
      <p:sp>
        <p:nvSpPr>
          <p:cNvPr id="3" name="Content Placeholder 2">
            <a:extLst>
              <a:ext uri="{FF2B5EF4-FFF2-40B4-BE49-F238E27FC236}">
                <a16:creationId xmlns:a16="http://schemas.microsoft.com/office/drawing/2014/main" id="{F1A8DC58-56EB-6641-89E8-104DDB999FFD}"/>
              </a:ext>
            </a:extLst>
          </p:cNvPr>
          <p:cNvSpPr>
            <a:spLocks noGrp="1"/>
          </p:cNvSpPr>
          <p:nvPr>
            <p:ph idx="1"/>
          </p:nvPr>
        </p:nvSpPr>
        <p:spPr>
          <a:xfrm>
            <a:off x="685799" y="1690689"/>
            <a:ext cx="8327572" cy="4797575"/>
          </a:xfrm>
        </p:spPr>
        <p:txBody>
          <a:bodyPr vert="horz" lIns="0" tIns="0" rIns="0" bIns="0" rtlCol="0" anchor="t">
            <a:normAutofit/>
          </a:bodyPr>
          <a:lstStyle/>
          <a:p>
            <a:pPr marL="170815" indent="-170815">
              <a:lnSpc>
                <a:spcPct val="100000"/>
              </a:lnSpc>
            </a:pPr>
            <a:r>
              <a:rPr lang="en-US" u="sng" dirty="0" err="1">
                <a:latin typeface="Open Sans Light" panose="020B0306030504020204" pitchFamily="34" charset="0"/>
                <a:ea typeface="Open Sans Light" panose="020B0306030504020204" pitchFamily="34" charset="0"/>
                <a:cs typeface="Open Sans Light" panose="020B0306030504020204" pitchFamily="34" charset="0"/>
              </a:rPr>
              <a:t>Connaissance</a:t>
            </a:r>
            <a:r>
              <a:rPr lang="en-US" dirty="0">
                <a:latin typeface="Open Sans Light" panose="020B0306030504020204" pitchFamily="34" charset="0"/>
                <a:ea typeface="Open Sans Light" panose="020B0306030504020204" pitchFamily="34" charset="0"/>
                <a:cs typeface="Open Sans Light" panose="020B0306030504020204" pitchFamily="34" charset="0"/>
              </a:rPr>
              <a:t>:</a:t>
            </a:r>
          </a:p>
          <a:p>
            <a:pPr marL="344170" lvl="1" indent="-172720">
              <a:lnSpc>
                <a:spcPct val="100000"/>
              </a:lnSpc>
            </a:pPr>
            <a:r>
              <a:rPr lang="fr-FR" dirty="0">
                <a:latin typeface="Open Sans Light" panose="020B0306030504020204" pitchFamily="34" charset="0"/>
                <a:ea typeface="Open Sans Light" panose="020B0306030504020204" pitchFamily="34" charset="0"/>
                <a:cs typeface="Open Sans Light" panose="020B0306030504020204" pitchFamily="34" charset="0"/>
              </a:rPr>
              <a:t>Causes du paludisme et méthodes pour le prévenir</a:t>
            </a:r>
            <a:endParaRPr lang="en-US" dirty="0">
              <a:latin typeface="Open Sans Light" panose="020B0306030504020204" pitchFamily="34" charset="0"/>
              <a:ea typeface="Open Sans Light" panose="020B0306030504020204" pitchFamily="34" charset="0"/>
              <a:cs typeface="Open Sans Light" panose="020B0306030504020204" pitchFamily="34" charset="0"/>
            </a:endParaRPr>
          </a:p>
          <a:p>
            <a:pPr marL="344170" lvl="1" indent="-172720">
              <a:lnSpc>
                <a:spcPct val="100000"/>
              </a:lnSpc>
            </a:pPr>
            <a:r>
              <a:rPr lang="en-US" dirty="0" err="1">
                <a:latin typeface="Open Sans Light" panose="020B0306030504020204" pitchFamily="34" charset="0"/>
                <a:ea typeface="Open Sans Light" panose="020B0306030504020204" pitchFamily="34" charset="0"/>
                <a:cs typeface="Open Sans Light" panose="020B0306030504020204" pitchFamily="34" charset="0"/>
              </a:rPr>
              <a:t>Symptômes</a:t>
            </a:r>
            <a:r>
              <a:rPr lang="en-US" dirty="0">
                <a:latin typeface="Open Sans Light" panose="020B0306030504020204" pitchFamily="34" charset="0"/>
                <a:ea typeface="Open Sans Light" panose="020B0306030504020204" pitchFamily="34" charset="0"/>
                <a:cs typeface="Open Sans Light" panose="020B0306030504020204" pitchFamily="34" charset="0"/>
              </a:rPr>
              <a:t> du </a:t>
            </a:r>
            <a:r>
              <a:rPr lang="en-US" dirty="0" err="1">
                <a:latin typeface="Open Sans Light" panose="020B0306030504020204" pitchFamily="34" charset="0"/>
                <a:ea typeface="Open Sans Light" panose="020B0306030504020204" pitchFamily="34" charset="0"/>
                <a:cs typeface="Open Sans Light" panose="020B0306030504020204" pitchFamily="34" charset="0"/>
              </a:rPr>
              <a:t>paludisme</a:t>
            </a:r>
            <a:endParaRPr lang="en-US" dirty="0">
              <a:latin typeface="Open Sans Light" panose="020B0306030504020204" pitchFamily="34" charset="0"/>
              <a:ea typeface="Open Sans Light" panose="020B0306030504020204" pitchFamily="34" charset="0"/>
              <a:cs typeface="Open Sans Light" panose="020B0306030504020204" pitchFamily="34" charset="0"/>
            </a:endParaRPr>
          </a:p>
          <a:p>
            <a:pPr marL="344170" lvl="1" indent="-172720">
              <a:lnSpc>
                <a:spcPct val="100000"/>
              </a:lnSpc>
            </a:pPr>
            <a:r>
              <a:rPr lang="fr-FR" dirty="0">
                <a:latin typeface="Open Sans Light" panose="020B0306030504020204" pitchFamily="34" charset="0"/>
                <a:ea typeface="Open Sans Light" panose="020B0306030504020204" pitchFamily="34" charset="0"/>
                <a:cs typeface="Open Sans Light" panose="020B0306030504020204" pitchFamily="34" charset="0"/>
              </a:rPr>
              <a:t>Dépistage du paludisme et mesures de traitement</a:t>
            </a:r>
            <a:endParaRPr lang="en-US" dirty="0">
              <a:latin typeface="Open Sans Light" panose="020B0306030504020204" pitchFamily="34" charset="0"/>
              <a:ea typeface="Open Sans Light" panose="020B0306030504020204" pitchFamily="34" charset="0"/>
              <a:cs typeface="Open Sans Light" panose="020B0306030504020204" pitchFamily="34" charset="0"/>
            </a:endParaRPr>
          </a:p>
          <a:p>
            <a:pPr marL="344170" lvl="1" indent="-172720">
              <a:lnSpc>
                <a:spcPct val="100000"/>
              </a:lnSpc>
            </a:pPr>
            <a:r>
              <a:rPr lang="fr-FR" dirty="0">
                <a:latin typeface="Open Sans Light" panose="020B0306030504020204" pitchFamily="34" charset="0"/>
                <a:ea typeface="Open Sans Light" panose="020B0306030504020204" pitchFamily="34" charset="0"/>
                <a:cs typeface="Open Sans Light" panose="020B0306030504020204" pitchFamily="34" charset="0"/>
              </a:rPr>
              <a:t>Nombre recommandé de visites de CPN et de doses de SP</a:t>
            </a:r>
            <a:endParaRPr lang="en-US" dirty="0">
              <a:latin typeface="Open Sans Light" panose="020B0306030504020204" pitchFamily="34" charset="0"/>
              <a:ea typeface="Open Sans Light" panose="020B0306030504020204" pitchFamily="34" charset="0"/>
              <a:cs typeface="Open Sans Light" panose="020B0306030504020204" pitchFamily="34" charset="0"/>
            </a:endParaRPr>
          </a:p>
          <a:p>
            <a:pPr marL="344170" lvl="1" indent="-172720">
              <a:lnSpc>
                <a:spcPct val="100000"/>
              </a:lnSpc>
            </a:pPr>
            <a:r>
              <a:rPr lang="en-US" dirty="0">
                <a:latin typeface="Open Sans Light" panose="020B0306030504020204" pitchFamily="34" charset="0"/>
                <a:ea typeface="Open Sans Light" panose="020B0306030504020204" pitchFamily="34" charset="0"/>
                <a:cs typeface="Open Sans Light" panose="020B0306030504020204" pitchFamily="34" charset="0"/>
              </a:rPr>
              <a:t>Dans </a:t>
            </a:r>
            <a:r>
              <a:rPr lang="en-US" dirty="0" err="1">
                <a:latin typeface="Open Sans Light" panose="020B0306030504020204" pitchFamily="34" charset="0"/>
                <a:ea typeface="Open Sans Light" panose="020B0306030504020204" pitchFamily="34" charset="0"/>
                <a:cs typeface="Open Sans Light" panose="020B0306030504020204" pitchFamily="34" charset="0"/>
              </a:rPr>
              <a:t>quel</a:t>
            </a:r>
            <a:r>
              <a:rPr lang="en-US" dirty="0">
                <a:latin typeface="Open Sans Light" panose="020B0306030504020204" pitchFamily="34" charset="0"/>
                <a:ea typeface="Open Sans Light" panose="020B0306030504020204" pitchFamily="34" charset="0"/>
                <a:cs typeface="Open Sans Light" panose="020B0306030504020204" pitchFamily="34" charset="0"/>
              </a:rPr>
              <a:t> </a:t>
            </a:r>
            <a:r>
              <a:rPr lang="en-US" dirty="0" err="1">
                <a:latin typeface="Open Sans Light" panose="020B0306030504020204" pitchFamily="34" charset="0"/>
                <a:ea typeface="Open Sans Light" panose="020B0306030504020204" pitchFamily="34" charset="0"/>
                <a:cs typeface="Open Sans Light" panose="020B0306030504020204" pitchFamily="34" charset="0"/>
              </a:rPr>
              <a:t>mois</a:t>
            </a:r>
            <a:r>
              <a:rPr lang="en-US" dirty="0">
                <a:latin typeface="Open Sans Light" panose="020B0306030504020204" pitchFamily="34" charset="0"/>
                <a:ea typeface="Open Sans Light" panose="020B0306030504020204" pitchFamily="34" charset="0"/>
                <a:cs typeface="Open Sans Light" panose="020B0306030504020204" pitchFamily="34" charset="0"/>
              </a:rPr>
              <a:t> de la </a:t>
            </a:r>
            <a:r>
              <a:rPr lang="en-US" dirty="0" err="1">
                <a:latin typeface="Open Sans Light" panose="020B0306030504020204" pitchFamily="34" charset="0"/>
                <a:ea typeface="Open Sans Light" panose="020B0306030504020204" pitchFamily="34" charset="0"/>
                <a:cs typeface="Open Sans Light" panose="020B0306030504020204" pitchFamily="34" charset="0"/>
              </a:rPr>
              <a:t>grossesse</a:t>
            </a:r>
            <a:r>
              <a:rPr lang="en-US" dirty="0">
                <a:latin typeface="Open Sans Light" panose="020B0306030504020204" pitchFamily="34" charset="0"/>
                <a:ea typeface="Open Sans Light" panose="020B0306030504020204" pitchFamily="34" charset="0"/>
                <a:cs typeface="Open Sans Light" panose="020B0306030504020204" pitchFamily="34" charset="0"/>
              </a:rPr>
              <a:t> il faut commencer la CPN</a:t>
            </a:r>
          </a:p>
          <a:p>
            <a:pPr marL="170815" indent="-170815">
              <a:lnSpc>
                <a:spcPct val="100000"/>
              </a:lnSpc>
            </a:pPr>
            <a:r>
              <a:rPr lang="en-US" u="sng" dirty="0">
                <a:latin typeface="Open Sans Light" panose="020B0306030504020204" pitchFamily="34" charset="0"/>
                <a:ea typeface="Open Sans Light" panose="020B0306030504020204" pitchFamily="34" charset="0"/>
                <a:cs typeface="Open Sans Light" panose="020B0306030504020204" pitchFamily="34" charset="0"/>
              </a:rPr>
              <a:t>Attitudes</a:t>
            </a:r>
            <a:r>
              <a:rPr lang="en-US" dirty="0">
                <a:latin typeface="Open Sans Light" panose="020B0306030504020204" pitchFamily="34" charset="0"/>
                <a:ea typeface="Open Sans Light" panose="020B0306030504020204" pitchFamily="34" charset="0"/>
                <a:cs typeface="Open Sans Light" panose="020B0306030504020204" pitchFamily="34" charset="0"/>
              </a:rPr>
              <a:t>: </a:t>
            </a:r>
          </a:p>
          <a:p>
            <a:pPr marL="343535" lvl="1" indent="-170815">
              <a:lnSpc>
                <a:spcPct val="100000"/>
              </a:lnSpc>
            </a:pPr>
            <a:r>
              <a:rPr lang="fr-FR" dirty="0">
                <a:latin typeface="Open Sans Light" panose="020B0306030504020204" pitchFamily="34" charset="0"/>
                <a:ea typeface="Open Sans Light" panose="020B0306030504020204" pitchFamily="34" charset="0"/>
                <a:cs typeface="Open Sans Light" panose="020B0306030504020204" pitchFamily="34" charset="0"/>
              </a:rPr>
              <a:t>Croyances, convictions, opinions, ou valeurs que les individus ont à propos d’un comportement</a:t>
            </a:r>
            <a:r>
              <a:rPr lang="en-US" dirty="0">
                <a:latin typeface="Open Sans Light" panose="020B0306030504020204" pitchFamily="34" charset="0"/>
                <a:ea typeface="Open Sans Light" panose="020B0306030504020204" pitchFamily="34" charset="0"/>
                <a:cs typeface="Open Sans Light" panose="020B0306030504020204" pitchFamily="34" charset="0"/>
              </a:rPr>
              <a:t>.</a:t>
            </a:r>
          </a:p>
          <a:p>
            <a:pPr marL="344170" lvl="1" indent="-172720">
              <a:lnSpc>
                <a:spcPct val="100000"/>
              </a:lnSpc>
            </a:pPr>
            <a:r>
              <a:rPr lang="fr-FR" dirty="0">
                <a:latin typeface="Open Sans Light" panose="020B0306030504020204" pitchFamily="34" charset="0"/>
                <a:ea typeface="Open Sans Light" panose="020B0306030504020204" pitchFamily="34" charset="0"/>
                <a:cs typeface="Open Sans Light" panose="020B0306030504020204" pitchFamily="34" charset="0"/>
              </a:rPr>
              <a:t>Croyances, convictions, ou opinions sur l’utilisation et les soins des MII, la prise en charge des cas de fièvre, les tests diagnostiques du paludisme, la CPN, le SP</a:t>
            </a:r>
            <a:endParaRPr lang="en-US" dirty="0">
              <a:latin typeface="Open Sans Light" panose="020B0306030504020204" pitchFamily="34" charset="0"/>
              <a:ea typeface="Open Sans Light" panose="020B0306030504020204" pitchFamily="34" charset="0"/>
              <a:cs typeface="Open Sans Light" panose="020B0306030504020204" pitchFamily="34" charset="0"/>
            </a:endParaRPr>
          </a:p>
          <a:p>
            <a:pPr marL="344170" lvl="1" indent="-172720">
              <a:lnSpc>
                <a:spcPct val="100000"/>
              </a:lnSpc>
            </a:pPr>
            <a:r>
              <a:rPr lang="fr-FR" dirty="0">
                <a:latin typeface="Open Sans Light" panose="020B0306030504020204" pitchFamily="34" charset="0"/>
                <a:ea typeface="Open Sans Light" panose="020B0306030504020204" pitchFamily="34" charset="0"/>
                <a:cs typeface="Open Sans Light" panose="020B0306030504020204" pitchFamily="34" charset="0"/>
              </a:rPr>
              <a:t>Perceptions des prestataires de soins de santé, des agents de santé communautaires et des services de santé</a:t>
            </a:r>
            <a:endParaRPr lang="en-US" dirty="0">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277890161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A187BCA9-2A3E-4D54-AC15-5F8A029D235B}" vid="{390A18E1-C9D4-413E-BD22-5550E72C79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TotalTime>
  <Words>1343</Words>
  <Application>Microsoft Office PowerPoint</Application>
  <PresentationFormat>On-screen Show (4:3)</PresentationFormat>
  <Paragraphs>175</Paragraphs>
  <Slides>21</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Calibri</vt:lpstr>
      <vt:lpstr>Calibri Light</vt:lpstr>
      <vt:lpstr>Courier New</vt:lpstr>
      <vt:lpstr>Open Sans Light</vt:lpstr>
      <vt:lpstr>Segoe UI</vt:lpstr>
      <vt:lpstr>Wingdings</vt:lpstr>
      <vt:lpstr>Office Theme</vt:lpstr>
      <vt:lpstr>Enquête sur les Comportements liés au Paludisme (ECP)</vt:lpstr>
      <vt:lpstr>Enquête sur les Comportements liés au Paludisme (ECP)</vt:lpstr>
      <vt:lpstr>Aperçu de l’ECP​</vt:lpstr>
      <vt:lpstr>Objectifs de l’ECP</vt:lpstr>
      <vt:lpstr>Méthodologie : Échantillonnage​</vt:lpstr>
      <vt:lpstr>Méthodologie :​ Outils de collecte de données​</vt:lpstr>
      <vt:lpstr>Base théorique de l'ECP​ Modèle d’idéation pour le changement social et comportemental​</vt:lpstr>
      <vt:lpstr>Intention               Comportement</vt:lpstr>
      <vt:lpstr>Les variables du modèle d'idéation typiquement dans l’ECP</vt:lpstr>
      <vt:lpstr>Les variables du modèle d'idéation typiquement dans l’ECP</vt:lpstr>
      <vt:lpstr>Les variables du modèle d'idéation typiquement dans l’ECP​</vt:lpstr>
      <vt:lpstr>PowerPoint Presentation</vt:lpstr>
      <vt:lpstr>Facteurs structurels mesurés par l'ECP
</vt:lpstr>
      <vt:lpstr>Principaux résultats attendus
</vt:lpstr>
      <vt:lpstr>Principaux résultats: Questionnaire pour les ménages</vt:lpstr>
      <vt:lpstr>Principaux résultats: Questionnaire individuel</vt:lpstr>
      <vt:lpstr>Partenariats et collaborations</vt:lpstr>
      <vt:lpstr>Groupe consultatif MBS</vt:lpstr>
      <vt:lpstr>Calendrier de l'enquête</vt:lpstr>
      <vt:lpstr>Étapes du MBS</vt:lpstr>
      <vt:lpstr>Questions? Commentaires?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CCP</dc:creator>
  <cp:lastModifiedBy>Katie Micek</cp:lastModifiedBy>
  <cp:revision>174</cp:revision>
  <dcterms:created xsi:type="dcterms:W3CDTF">2018-01-23T22:41:11Z</dcterms:created>
  <dcterms:modified xsi:type="dcterms:W3CDTF">2024-12-09T21:05:35Z</dcterms:modified>
</cp:coreProperties>
</file>