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61" r:id="rId3"/>
    <p:sldId id="262" r:id="rId4"/>
    <p:sldId id="337" r:id="rId5"/>
    <p:sldId id="274" r:id="rId6"/>
    <p:sldId id="277" r:id="rId7"/>
    <p:sldId id="316" r:id="rId8"/>
    <p:sldId id="317" r:id="rId9"/>
    <p:sldId id="318" r:id="rId10"/>
    <p:sldId id="319" r:id="rId11"/>
    <p:sldId id="321" r:id="rId12"/>
    <p:sldId id="320" r:id="rId13"/>
    <p:sldId id="323" r:id="rId14"/>
    <p:sldId id="329" r:id="rId15"/>
    <p:sldId id="336" r:id="rId16"/>
    <p:sldId id="328" r:id="rId17"/>
    <p:sldId id="340" r:id="rId18"/>
    <p:sldId id="339" r:id="rId19"/>
    <p:sldId id="341" r:id="rId20"/>
    <p:sldId id="334" r:id="rId21"/>
    <p:sldId id="333"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eko McKay" initials="MM" lastIdx="5" clrIdx="0"/>
  <p:cmAuthor id="2" name="Michael Toso" initials="MT" lastIdx="3" clrIdx="1">
    <p:extLst>
      <p:ext uri="{19B8F6BF-5375-455C-9EA6-DF929625EA0E}">
        <p15:presenceInfo xmlns:p15="http://schemas.microsoft.com/office/powerpoint/2012/main" userId="S::mtoso1@jh.edu::350787d6-d909-4825-aad5-dc554064048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A6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5" autoAdjust="0"/>
    <p:restoredTop sz="86449" autoAdjust="0"/>
  </p:normalViewPr>
  <p:slideViewPr>
    <p:cSldViewPr snapToGrid="0">
      <p:cViewPr varScale="1">
        <p:scale>
          <a:sx n="74" d="100"/>
          <a:sy n="74" d="100"/>
        </p:scale>
        <p:origin x="264" y="67"/>
      </p:cViewPr>
      <p:guideLst>
        <p:guide orient="horz" pos="2160"/>
        <p:guide pos="2880"/>
      </p:guideLst>
    </p:cSldViewPr>
  </p:slideViewPr>
  <p:outlineViewPr>
    <p:cViewPr>
      <p:scale>
        <a:sx n="33" d="100"/>
        <a:sy n="33" d="100"/>
      </p:scale>
      <p:origin x="0" y="-284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8115CA-63B2-46C9-BAF2-3605D4B65121}" type="datetimeFigureOut">
              <a:rPr lang="en-US" smtClean="0"/>
              <a:t>4/8/2021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55159D-9F37-4C0E-9302-8FBE77D460E9}" type="slidenum">
              <a:rPr lang="en-US" smtClean="0"/>
              <a:t>‹Nº›</a:t>
            </a:fld>
            <a:endParaRPr lang="en-US"/>
          </a:p>
        </p:txBody>
      </p:sp>
    </p:spTree>
    <p:extLst>
      <p:ext uri="{BB962C8B-B14F-4D97-AF65-F5344CB8AC3E}">
        <p14:creationId xmlns:p14="http://schemas.microsoft.com/office/powerpoint/2010/main" val="4260675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Malaria elimination relies heavily on the adoption of appropriate behaviors</a:t>
            </a:r>
          </a:p>
          <a:p>
            <a:pPr lvl="1"/>
            <a:r>
              <a:rPr lang="en-US" dirty="0"/>
              <a:t>Insecticide treated net use</a:t>
            </a:r>
          </a:p>
          <a:p>
            <a:pPr lvl="1"/>
            <a:r>
              <a:rPr lang="en-US" dirty="0"/>
              <a:t>IPTp</a:t>
            </a:r>
          </a:p>
          <a:p>
            <a:pPr lvl="1"/>
            <a:r>
              <a:rPr lang="en-US" dirty="0"/>
              <a:t>Prompt care seeking and Case Management</a:t>
            </a:r>
          </a:p>
          <a:p>
            <a:r>
              <a:rPr lang="en-US" dirty="0"/>
              <a:t>Effective SBC interventions need to incorporate malaria-related behavioral determinants</a:t>
            </a:r>
          </a:p>
          <a:p>
            <a:pPr lvl="1"/>
            <a:r>
              <a:rPr lang="en-US" dirty="0"/>
              <a:t>Knowledge, attitudes, self efficacy, social norms, interpersonal communication, </a:t>
            </a:r>
            <a:r>
              <a:rPr lang="en-US" dirty="0" err="1"/>
              <a:t>etc</a:t>
            </a:r>
            <a:endParaRPr lang="en-US" dirty="0"/>
          </a:p>
          <a:p>
            <a:r>
              <a:rPr lang="en-US" dirty="0"/>
              <a:t>Data on the determinants of malaria-related behaviors are lacking in most countries.</a:t>
            </a:r>
          </a:p>
          <a:p>
            <a:pPr lvl="1"/>
            <a:r>
              <a:rPr lang="en-US" dirty="0"/>
              <a:t>Beyond knowledge and attitudes</a:t>
            </a:r>
          </a:p>
          <a:p>
            <a:r>
              <a:rPr lang="en-US" dirty="0"/>
              <a:t>Relevant data should be based on theory</a:t>
            </a:r>
          </a:p>
          <a:p>
            <a:pPr lvl="1"/>
            <a:r>
              <a:rPr lang="en-US" dirty="0"/>
              <a:t>Ideation theory</a:t>
            </a:r>
          </a:p>
          <a:p>
            <a:endParaRPr lang="en-US" dirty="0"/>
          </a:p>
        </p:txBody>
      </p:sp>
      <p:sp>
        <p:nvSpPr>
          <p:cNvPr id="4" name="Slide Number Placeholder 3"/>
          <p:cNvSpPr>
            <a:spLocks noGrp="1"/>
          </p:cNvSpPr>
          <p:nvPr>
            <p:ph type="sldNum" sz="quarter" idx="10"/>
          </p:nvPr>
        </p:nvSpPr>
        <p:spPr/>
        <p:txBody>
          <a:bodyPr/>
          <a:lstStyle/>
          <a:p>
            <a:fld id="{D955159D-9F37-4C0E-9302-8FBE77D460E9}" type="slidenum">
              <a:rPr lang="en-US" smtClean="0"/>
              <a:t>2</a:t>
            </a:fld>
            <a:endParaRPr lang="en-US"/>
          </a:p>
        </p:txBody>
      </p:sp>
    </p:spTree>
    <p:extLst>
      <p:ext uri="{BB962C8B-B14F-4D97-AF65-F5344CB8AC3E}">
        <p14:creationId xmlns:p14="http://schemas.microsoft.com/office/powerpoint/2010/main" val="366016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Heads of households (18 years and older);</a:t>
            </a:r>
          </a:p>
          <a:p>
            <a:r>
              <a:rPr lang="en-US" dirty="0"/>
              <a:t>Women of reproductive age (15-49 years);</a:t>
            </a:r>
          </a:p>
          <a:p>
            <a:r>
              <a:rPr lang="en-US" dirty="0"/>
              <a:t>Men of reproductive age (18-59 for men).</a:t>
            </a:r>
          </a:p>
          <a:p>
            <a:endParaRPr lang="en-US" dirty="0"/>
          </a:p>
        </p:txBody>
      </p:sp>
      <p:sp>
        <p:nvSpPr>
          <p:cNvPr id="4" name="Slide Number Placeholder 3"/>
          <p:cNvSpPr>
            <a:spLocks noGrp="1"/>
          </p:cNvSpPr>
          <p:nvPr>
            <p:ph type="sldNum" sz="quarter" idx="10"/>
          </p:nvPr>
        </p:nvSpPr>
        <p:spPr/>
        <p:txBody>
          <a:bodyPr/>
          <a:lstStyle/>
          <a:p>
            <a:fld id="{D955159D-9F37-4C0E-9302-8FBE77D460E9}" type="slidenum">
              <a:rPr lang="en-US" smtClean="0"/>
              <a:t>5</a:t>
            </a:fld>
            <a:endParaRPr lang="en-US"/>
          </a:p>
        </p:txBody>
      </p:sp>
    </p:spTree>
    <p:extLst>
      <p:ext uri="{BB962C8B-B14F-4D97-AF65-F5344CB8AC3E}">
        <p14:creationId xmlns:p14="http://schemas.microsoft.com/office/powerpoint/2010/main" val="3237445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57D6B5D-4BCB-4C29-B61C-A6CC4B5C68B5}" type="slidenum">
              <a:rPr lang="en-US">
                <a:cs typeface="Arial" charset="0"/>
              </a:rPr>
              <a:pPr fontAlgn="base">
                <a:spcBef>
                  <a:spcPct val="0"/>
                </a:spcBef>
                <a:spcAft>
                  <a:spcPct val="0"/>
                </a:spcAft>
              </a:pPr>
              <a:t>7</a:t>
            </a:fld>
            <a:endParaRPr lang="en-US">
              <a:cs typeface="Arial" charset="0"/>
            </a:endParaRPr>
          </a:p>
        </p:txBody>
      </p:sp>
    </p:spTree>
    <p:extLst>
      <p:ext uri="{BB962C8B-B14F-4D97-AF65-F5344CB8AC3E}">
        <p14:creationId xmlns:p14="http://schemas.microsoft.com/office/powerpoint/2010/main" val="30533625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B1BE908-519C-4286-ADF5-8A798368660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44"/>
            <a:ext cx="9144000" cy="6858000"/>
          </a:xfrm>
          <a:prstGeom prst="rect">
            <a:avLst/>
          </a:prstGeom>
        </p:spPr>
      </p:pic>
      <p:pic>
        <p:nvPicPr>
          <p:cNvPr id="8" name="Picture 7">
            <a:extLst>
              <a:ext uri="{FF2B5EF4-FFF2-40B4-BE49-F238E27FC236}">
                <a16:creationId xmlns:a16="http://schemas.microsoft.com/office/drawing/2014/main" id="{F97DDB02-1C2E-417B-92F1-79B80713907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367235" y="5717992"/>
            <a:ext cx="2254250" cy="858113"/>
          </a:xfrm>
          <a:prstGeom prst="rect">
            <a:avLst/>
          </a:prstGeom>
        </p:spPr>
      </p:pic>
      <p:sp>
        <p:nvSpPr>
          <p:cNvPr id="2" name="Title 1"/>
          <p:cNvSpPr>
            <a:spLocks noGrp="1"/>
          </p:cNvSpPr>
          <p:nvPr>
            <p:ph type="ctrTitle"/>
          </p:nvPr>
        </p:nvSpPr>
        <p:spPr>
          <a:xfrm>
            <a:off x="1143000" y="1122363"/>
            <a:ext cx="7315200" cy="2387600"/>
          </a:xfrm>
        </p:spPr>
        <p:txBody>
          <a:bodyPr anchor="b">
            <a:normAutofit/>
          </a:bodyPr>
          <a:lstStyle>
            <a:lvl1pPr algn="ctr">
              <a:defRPr sz="4000"/>
            </a:lvl1pPr>
          </a:lstStyle>
          <a:p>
            <a:r>
              <a:rPr lang="en-US" dirty="0"/>
              <a:t>Click to edit Master title style</a:t>
            </a:r>
          </a:p>
        </p:txBody>
      </p:sp>
      <p:sp>
        <p:nvSpPr>
          <p:cNvPr id="3" name="Subtitle 2"/>
          <p:cNvSpPr>
            <a:spLocks noGrp="1"/>
          </p:cNvSpPr>
          <p:nvPr>
            <p:ph type="subTitle" idx="1"/>
          </p:nvPr>
        </p:nvSpPr>
        <p:spPr>
          <a:xfrm>
            <a:off x="1143000" y="3602038"/>
            <a:ext cx="7315200" cy="858113"/>
          </a:xfrm>
        </p:spPr>
        <p:txBody>
          <a:bodyPr/>
          <a:lstStyle>
            <a:lvl1pPr marL="0" indent="0" algn="ctr">
              <a:buNone/>
              <a:defRPr sz="2400">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5" name="Text Placeholder 14">
            <a:extLst>
              <a:ext uri="{FF2B5EF4-FFF2-40B4-BE49-F238E27FC236}">
                <a16:creationId xmlns:a16="http://schemas.microsoft.com/office/drawing/2014/main" id="{9DCF5BDB-EEFC-4668-A5FF-D07A3017B0F0}"/>
              </a:ext>
            </a:extLst>
          </p:cNvPr>
          <p:cNvSpPr>
            <a:spLocks noGrp="1"/>
          </p:cNvSpPr>
          <p:nvPr>
            <p:ph type="body" sz="quarter" idx="10" hasCustomPrompt="1"/>
          </p:nvPr>
        </p:nvSpPr>
        <p:spPr>
          <a:xfrm>
            <a:off x="1143000" y="4754562"/>
            <a:ext cx="7315199" cy="572811"/>
          </a:xfrm>
        </p:spPr>
        <p:txBody>
          <a:bodyPr>
            <a:noAutofit/>
          </a:bodyPr>
          <a:lstStyle>
            <a:lvl1pPr marL="0" indent="0" algn="ctr">
              <a:lnSpc>
                <a:spcPct val="100000"/>
              </a:lnSpc>
              <a:spcBef>
                <a:spcPts val="0"/>
              </a:spcBef>
              <a:buNone/>
              <a:defRPr sz="1600" b="1"/>
            </a:lvl1pPr>
          </a:lstStyle>
          <a:p>
            <a:pPr lvl="0"/>
            <a:r>
              <a:rPr lang="en-US" dirty="0"/>
              <a:t>Click to add presenter name and date</a:t>
            </a:r>
          </a:p>
        </p:txBody>
      </p:sp>
      <p:pic>
        <p:nvPicPr>
          <p:cNvPr id="6" name="Picture 5">
            <a:extLst>
              <a:ext uri="{FF2B5EF4-FFF2-40B4-BE49-F238E27FC236}">
                <a16:creationId xmlns:a16="http://schemas.microsoft.com/office/drawing/2014/main" id="{EC21BBB2-2B77-429F-8694-E58E13BEC17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43000" y="5860642"/>
            <a:ext cx="2302835" cy="572811"/>
          </a:xfrm>
          <a:prstGeom prst="rect">
            <a:avLst/>
          </a:prstGeom>
        </p:spPr>
      </p:pic>
    </p:spTree>
    <p:extLst>
      <p:ext uri="{BB962C8B-B14F-4D97-AF65-F5344CB8AC3E}">
        <p14:creationId xmlns:p14="http://schemas.microsoft.com/office/powerpoint/2010/main" val="187010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lstStyle/>
          <a:p>
            <a:fld id="{3E00392B-3279-4185-86A1-6D87ED67A707}" type="slidenum">
              <a:rPr lang="en-US" smtClean="0"/>
              <a:t>‹Nº›</a:t>
            </a:fld>
            <a:endParaRPr lang="en-US"/>
          </a:p>
        </p:txBody>
      </p:sp>
    </p:spTree>
    <p:extLst>
      <p:ext uri="{BB962C8B-B14F-4D97-AF65-F5344CB8AC3E}">
        <p14:creationId xmlns:p14="http://schemas.microsoft.com/office/powerpoint/2010/main" val="3326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rgbClr val="08A6E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4400">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Tree>
    <p:extLst>
      <p:ext uri="{BB962C8B-B14F-4D97-AF65-F5344CB8AC3E}">
        <p14:creationId xmlns:p14="http://schemas.microsoft.com/office/powerpoint/2010/main" val="4008302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097776" y="1825625"/>
            <a:ext cx="3474224" cy="39274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41125" y="1825625"/>
            <a:ext cx="3474224" cy="3927475"/>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3E00392B-3279-4185-86A1-6D87ED67A707}" type="slidenum">
              <a:rPr lang="en-US" smtClean="0"/>
              <a:t>‹Nº›</a:t>
            </a:fld>
            <a:endParaRPr lang="en-US"/>
          </a:p>
        </p:txBody>
      </p:sp>
    </p:spTree>
    <p:extLst>
      <p:ext uri="{BB962C8B-B14F-4D97-AF65-F5344CB8AC3E}">
        <p14:creationId xmlns:p14="http://schemas.microsoft.com/office/powerpoint/2010/main" val="1851864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2480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2480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a:xfrm>
            <a:off x="628650" y="6359608"/>
            <a:ext cx="7886700" cy="365125"/>
          </a:xfrm>
        </p:spPr>
        <p:txBody>
          <a:bodyPr/>
          <a:lstStyle/>
          <a:p>
            <a:fld id="{3E00392B-3279-4185-86A1-6D87ED67A707}" type="slidenum">
              <a:rPr lang="en-US" smtClean="0"/>
              <a:t>‹Nº›</a:t>
            </a:fld>
            <a:endParaRPr lang="en-US"/>
          </a:p>
        </p:txBody>
      </p:sp>
    </p:spTree>
    <p:extLst>
      <p:ext uri="{BB962C8B-B14F-4D97-AF65-F5344CB8AC3E}">
        <p14:creationId xmlns:p14="http://schemas.microsoft.com/office/powerpoint/2010/main" val="3607951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p:txBody>
          <a:bodyPr/>
          <a:lstStyle/>
          <a:p>
            <a:fld id="{3E00392B-3279-4185-86A1-6D87ED67A707}" type="slidenum">
              <a:rPr lang="en-US" smtClean="0"/>
              <a:t>‹Nº›</a:t>
            </a:fld>
            <a:endParaRPr lang="en-US"/>
          </a:p>
        </p:txBody>
      </p:sp>
    </p:spTree>
    <p:extLst>
      <p:ext uri="{BB962C8B-B14F-4D97-AF65-F5344CB8AC3E}">
        <p14:creationId xmlns:p14="http://schemas.microsoft.com/office/powerpoint/2010/main" val="2903611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8327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jpe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Content Placeholder 4">
            <a:extLst>
              <a:ext uri="{FF2B5EF4-FFF2-40B4-BE49-F238E27FC236}">
                <a16:creationId xmlns:a16="http://schemas.microsoft.com/office/drawing/2014/main" id="{937E347D-C785-44AC-8AE1-4A98A8B0304D}"/>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1105230" y="365126"/>
            <a:ext cx="7410119"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105230" y="1825625"/>
            <a:ext cx="7410119" cy="392518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105230" y="6359608"/>
            <a:ext cx="7410119" cy="365125"/>
          </a:xfrm>
          <a:prstGeom prst="rect">
            <a:avLst/>
          </a:prstGeom>
        </p:spPr>
        <p:txBody>
          <a:bodyPr vert="horz" lIns="91440" tIns="45720" rIns="91440" bIns="45720" rtlCol="0" anchor="ctr"/>
          <a:lstStyle>
            <a:lvl1pPr algn="ctr">
              <a:defRPr sz="1100">
                <a:solidFill>
                  <a:schemeClr val="bg1">
                    <a:lumMod val="65000"/>
                  </a:schemeClr>
                </a:solidFill>
              </a:defRPr>
            </a:lvl1pPr>
          </a:lstStyle>
          <a:p>
            <a:fld id="{3E00392B-3279-4185-86A1-6D87ED67A707}" type="slidenum">
              <a:rPr lang="en-US" smtClean="0"/>
              <a:pPr/>
              <a:t>‹Nº›</a:t>
            </a:fld>
            <a:endParaRPr lang="en-US" dirty="0"/>
          </a:p>
        </p:txBody>
      </p:sp>
      <p:pic>
        <p:nvPicPr>
          <p:cNvPr id="7" name="Picture 6">
            <a:extLst>
              <a:ext uri="{FF2B5EF4-FFF2-40B4-BE49-F238E27FC236}">
                <a16:creationId xmlns:a16="http://schemas.microsoft.com/office/drawing/2014/main" id="{669C2B15-986F-4F66-8074-C7A71AA8D9F8}"/>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399317" y="6214075"/>
            <a:ext cx="1464800" cy="557597"/>
          </a:xfrm>
          <a:prstGeom prst="rect">
            <a:avLst/>
          </a:prstGeom>
        </p:spPr>
      </p:pic>
      <p:pic>
        <p:nvPicPr>
          <p:cNvPr id="9" name="Picture 8">
            <a:extLst>
              <a:ext uri="{FF2B5EF4-FFF2-40B4-BE49-F238E27FC236}">
                <a16:creationId xmlns:a16="http://schemas.microsoft.com/office/drawing/2014/main" id="{6CDC2498-5699-49B6-B4E1-1E8476E3CA12}"/>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79883" y="6292627"/>
            <a:ext cx="1578191" cy="392562"/>
          </a:xfrm>
          <a:prstGeom prst="rect">
            <a:avLst/>
          </a:prstGeom>
        </p:spPr>
      </p:pic>
    </p:spTree>
    <p:extLst>
      <p:ext uri="{BB962C8B-B14F-4D97-AF65-F5344CB8AC3E}">
        <p14:creationId xmlns:p14="http://schemas.microsoft.com/office/powerpoint/2010/main" val="21489275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ftr="0" dt="0"/>
  <p:txStyles>
    <p:titleStyle>
      <a:lvl1pPr algn="l" defTabSz="914400" rtl="0" eaLnBrk="1" latinLnBrk="0" hangingPunct="1">
        <a:lnSpc>
          <a:spcPct val="90000"/>
        </a:lnSpc>
        <a:spcBef>
          <a:spcPct val="0"/>
        </a:spcBef>
        <a:buNone/>
        <a:defRPr sz="4000" b="1" kern="1200">
          <a:solidFill>
            <a:srgbClr val="08A6E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60000"/>
        <a:buFont typeface="Courier New" panose="02070309020205020404" pitchFamily="49" charset="0"/>
        <a:buChar char="o"/>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SzPct val="75000"/>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SzPct val="75000"/>
        <a:buFont typeface="Wingdings" panose="05000000000000000000" pitchFamily="2" charset="2"/>
        <a:buChar char="v"/>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24"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sv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D2C92-236F-4117-8F1F-AEADAD6D8AE7}"/>
              </a:ext>
            </a:extLst>
          </p:cNvPr>
          <p:cNvSpPr>
            <a:spLocks noGrp="1"/>
          </p:cNvSpPr>
          <p:nvPr>
            <p:ph type="ctrTitle"/>
          </p:nvPr>
        </p:nvSpPr>
        <p:spPr/>
        <p:txBody>
          <a:bodyPr/>
          <a:lstStyle/>
          <a:p>
            <a:r>
              <a:rPr lang="en-US" dirty="0"/>
              <a:t>Malaria Behavior Survey (MBS)</a:t>
            </a:r>
          </a:p>
        </p:txBody>
      </p:sp>
      <p:sp>
        <p:nvSpPr>
          <p:cNvPr id="3" name="Subtitle 2">
            <a:extLst>
              <a:ext uri="{FF2B5EF4-FFF2-40B4-BE49-F238E27FC236}">
                <a16:creationId xmlns:a16="http://schemas.microsoft.com/office/drawing/2014/main" id="{A5FC3815-7C5B-4270-8718-5A65D3F0FBE4}"/>
              </a:ext>
            </a:extLst>
          </p:cNvPr>
          <p:cNvSpPr>
            <a:spLocks noGrp="1"/>
          </p:cNvSpPr>
          <p:nvPr>
            <p:ph type="subTitle" idx="1"/>
          </p:nvPr>
        </p:nvSpPr>
        <p:spPr/>
        <p:txBody>
          <a:bodyPr>
            <a:normAutofit fontScale="92500"/>
          </a:bodyPr>
          <a:lstStyle/>
          <a:p>
            <a:r>
              <a:rPr lang="en-US" dirty="0"/>
              <a:t>Johns Hopkins University Center for Communication Programs </a:t>
            </a:r>
          </a:p>
          <a:p>
            <a:r>
              <a:rPr lang="en-US" dirty="0"/>
              <a:t>Breakthrough ACTION</a:t>
            </a:r>
          </a:p>
          <a:p>
            <a:endParaRPr lang="en-US" dirty="0"/>
          </a:p>
        </p:txBody>
      </p:sp>
      <p:sp>
        <p:nvSpPr>
          <p:cNvPr id="4" name="Text Placeholder 3">
            <a:extLst>
              <a:ext uri="{FF2B5EF4-FFF2-40B4-BE49-F238E27FC236}">
                <a16:creationId xmlns:a16="http://schemas.microsoft.com/office/drawing/2014/main" id="{16C0C484-0766-4FAB-8BCE-C76C03A4E32A}"/>
              </a:ext>
            </a:extLst>
          </p:cNvPr>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3570011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EF38B-32D0-6845-BB0A-A01D3716841E}"/>
              </a:ext>
            </a:extLst>
          </p:cNvPr>
          <p:cNvSpPr>
            <a:spLocks noGrp="1"/>
          </p:cNvSpPr>
          <p:nvPr>
            <p:ph type="title"/>
          </p:nvPr>
        </p:nvSpPr>
        <p:spPr/>
        <p:txBody>
          <a:bodyPr>
            <a:normAutofit/>
          </a:bodyPr>
          <a:lstStyle/>
          <a:p>
            <a:r>
              <a:rPr lang="en-US" sz="3600" dirty="0"/>
              <a:t>Key Ideational Concepts (3)</a:t>
            </a:r>
          </a:p>
        </p:txBody>
      </p:sp>
      <p:sp>
        <p:nvSpPr>
          <p:cNvPr id="3" name="Content Placeholder 2">
            <a:extLst>
              <a:ext uri="{FF2B5EF4-FFF2-40B4-BE49-F238E27FC236}">
                <a16:creationId xmlns:a16="http://schemas.microsoft.com/office/drawing/2014/main" id="{5AA6D47D-5594-C04C-950E-CC5376C33385}"/>
              </a:ext>
            </a:extLst>
          </p:cNvPr>
          <p:cNvSpPr>
            <a:spLocks noGrp="1"/>
          </p:cNvSpPr>
          <p:nvPr>
            <p:ph idx="1"/>
          </p:nvPr>
        </p:nvSpPr>
        <p:spPr>
          <a:xfrm>
            <a:off x="394855" y="1690689"/>
            <a:ext cx="8291945" cy="4114800"/>
          </a:xfrm>
        </p:spPr>
        <p:txBody>
          <a:bodyPr>
            <a:normAutofit/>
          </a:bodyPr>
          <a:lstStyle/>
          <a:p>
            <a:r>
              <a:rPr lang="en-US" u="sng" dirty="0"/>
              <a:t>Perception of self-efficacy:</a:t>
            </a:r>
            <a:r>
              <a:rPr lang="en-US" dirty="0"/>
              <a:t> Confidence in the ability to take specific measures to protect health.</a:t>
            </a:r>
          </a:p>
          <a:p>
            <a:pPr lvl="1"/>
            <a:r>
              <a:rPr lang="en-US" dirty="0"/>
              <a:t>Take appropriate measures to protect household members against malaria</a:t>
            </a:r>
          </a:p>
          <a:p>
            <a:pPr lvl="2"/>
            <a:r>
              <a:rPr lang="en-US" dirty="0"/>
              <a:t>Identify the symptoms of malaria;</a:t>
            </a:r>
          </a:p>
          <a:p>
            <a:pPr lvl="2"/>
            <a:r>
              <a:rPr lang="en-US" dirty="0"/>
              <a:t>Get enough ITNs for all household members;</a:t>
            </a:r>
          </a:p>
          <a:p>
            <a:pPr lvl="2"/>
            <a:r>
              <a:rPr lang="en-US" dirty="0"/>
              <a:t>Quickly take a feverish child to a health facility</a:t>
            </a:r>
          </a:p>
          <a:p>
            <a:pPr lvl="2"/>
            <a:r>
              <a:rPr lang="en-US" dirty="0"/>
              <a:t>Get enough antenatal visits during pregnancy;</a:t>
            </a:r>
          </a:p>
          <a:p>
            <a:pPr lvl="2"/>
            <a:r>
              <a:rPr lang="en-US" dirty="0"/>
              <a:t>Take the recommended doses of IPTp;</a:t>
            </a:r>
          </a:p>
          <a:p>
            <a:pPr lvl="2"/>
            <a:r>
              <a:rPr lang="en-US" dirty="0"/>
              <a:t>Malaria treatment adherence</a:t>
            </a:r>
          </a:p>
        </p:txBody>
      </p:sp>
    </p:spTree>
    <p:extLst>
      <p:ext uri="{BB962C8B-B14F-4D97-AF65-F5344CB8AC3E}">
        <p14:creationId xmlns:p14="http://schemas.microsoft.com/office/powerpoint/2010/main" val="3506878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41696-980E-8E4A-ACAC-3EB122691E49}"/>
              </a:ext>
            </a:extLst>
          </p:cNvPr>
          <p:cNvSpPr>
            <a:spLocks noGrp="1"/>
          </p:cNvSpPr>
          <p:nvPr>
            <p:ph type="title"/>
          </p:nvPr>
        </p:nvSpPr>
        <p:spPr/>
        <p:txBody>
          <a:bodyPr>
            <a:normAutofit/>
          </a:bodyPr>
          <a:lstStyle/>
          <a:p>
            <a:r>
              <a:rPr lang="en-US" sz="3600" dirty="0"/>
              <a:t>Key Ideational Concepts (4)</a:t>
            </a:r>
          </a:p>
        </p:txBody>
      </p:sp>
      <p:sp>
        <p:nvSpPr>
          <p:cNvPr id="3" name="Content Placeholder 2">
            <a:extLst>
              <a:ext uri="{FF2B5EF4-FFF2-40B4-BE49-F238E27FC236}">
                <a16:creationId xmlns:a16="http://schemas.microsoft.com/office/drawing/2014/main" id="{A2BAF110-3B8D-FC4B-8B8C-2922EA70EF4D}"/>
              </a:ext>
            </a:extLst>
          </p:cNvPr>
          <p:cNvSpPr>
            <a:spLocks noGrp="1"/>
          </p:cNvSpPr>
          <p:nvPr>
            <p:ph idx="1"/>
          </p:nvPr>
        </p:nvSpPr>
        <p:spPr>
          <a:xfrm>
            <a:off x="457201" y="1981200"/>
            <a:ext cx="8375072" cy="4114800"/>
          </a:xfrm>
        </p:spPr>
        <p:txBody>
          <a:bodyPr/>
          <a:lstStyle/>
          <a:p>
            <a:r>
              <a:rPr lang="en-US" u="sng" dirty="0"/>
              <a:t>Perceived effectiveness</a:t>
            </a:r>
            <a:r>
              <a:rPr lang="en-US" dirty="0"/>
              <a:t>: Evaluate belief in the effectiveness of a recommended solution.</a:t>
            </a:r>
          </a:p>
          <a:p>
            <a:pPr lvl="1"/>
            <a:r>
              <a:rPr lang="en-US" dirty="0"/>
              <a:t>Perception of the effectiveness of LLINs</a:t>
            </a:r>
          </a:p>
          <a:p>
            <a:pPr lvl="1"/>
            <a:r>
              <a:rPr lang="en-US" dirty="0"/>
              <a:t>Diagnostic tests for malaria;</a:t>
            </a:r>
          </a:p>
          <a:p>
            <a:pPr lvl="1"/>
            <a:r>
              <a:rPr lang="en-US" dirty="0"/>
              <a:t>Antimalarial drugs provided in health facilities;</a:t>
            </a:r>
          </a:p>
          <a:p>
            <a:pPr lvl="1"/>
            <a:r>
              <a:rPr lang="en-US" dirty="0"/>
              <a:t>IPTp</a:t>
            </a:r>
          </a:p>
        </p:txBody>
      </p:sp>
    </p:spTree>
    <p:extLst>
      <p:ext uri="{BB962C8B-B14F-4D97-AF65-F5344CB8AC3E}">
        <p14:creationId xmlns:p14="http://schemas.microsoft.com/office/powerpoint/2010/main" val="134622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5F71D-A0FB-D54A-BC3C-D4FE19106A06}"/>
              </a:ext>
            </a:extLst>
          </p:cNvPr>
          <p:cNvSpPr>
            <a:spLocks noGrp="1"/>
          </p:cNvSpPr>
          <p:nvPr>
            <p:ph type="title"/>
          </p:nvPr>
        </p:nvSpPr>
        <p:spPr/>
        <p:txBody>
          <a:bodyPr>
            <a:normAutofit/>
          </a:bodyPr>
          <a:lstStyle/>
          <a:p>
            <a:r>
              <a:rPr lang="en-US" sz="3600" dirty="0"/>
              <a:t>Key Ideational Concepts (5)</a:t>
            </a:r>
          </a:p>
        </p:txBody>
      </p:sp>
      <p:sp>
        <p:nvSpPr>
          <p:cNvPr id="3" name="Content Placeholder 2">
            <a:extLst>
              <a:ext uri="{FF2B5EF4-FFF2-40B4-BE49-F238E27FC236}">
                <a16:creationId xmlns:a16="http://schemas.microsoft.com/office/drawing/2014/main" id="{6C470B67-C94A-FE4C-A46B-94A90DE24ADB}"/>
              </a:ext>
            </a:extLst>
          </p:cNvPr>
          <p:cNvSpPr>
            <a:spLocks noGrp="1"/>
          </p:cNvSpPr>
          <p:nvPr>
            <p:ph idx="1"/>
          </p:nvPr>
        </p:nvSpPr>
        <p:spPr>
          <a:xfrm>
            <a:off x="580291" y="1547445"/>
            <a:ext cx="8125691" cy="4384432"/>
          </a:xfrm>
        </p:spPr>
        <p:txBody>
          <a:bodyPr>
            <a:noAutofit/>
          </a:bodyPr>
          <a:lstStyle/>
          <a:p>
            <a:r>
              <a:rPr lang="en-US" u="sng" dirty="0"/>
              <a:t>Interpersonal communication</a:t>
            </a:r>
            <a:r>
              <a:rPr lang="en-US" dirty="0"/>
              <a:t>: Discussion of a question with other people</a:t>
            </a:r>
          </a:p>
          <a:p>
            <a:pPr lvl="1"/>
            <a:r>
              <a:rPr lang="en-US" dirty="0"/>
              <a:t>Talk about malaria with the spouse;</a:t>
            </a:r>
          </a:p>
          <a:p>
            <a:pPr lvl="1"/>
            <a:r>
              <a:rPr lang="en-US" dirty="0"/>
              <a:t>Talking about malaria with friends or relatives</a:t>
            </a:r>
          </a:p>
          <a:p>
            <a:r>
              <a:rPr lang="en-US" u="sng" dirty="0"/>
              <a:t>Attitudes</a:t>
            </a:r>
            <a:r>
              <a:rPr lang="en-US" dirty="0"/>
              <a:t>: Beliefs and values ​​that individuals have about a behavior.</a:t>
            </a:r>
          </a:p>
          <a:p>
            <a:pPr lvl="1"/>
            <a:r>
              <a:rPr lang="en-US" dirty="0"/>
              <a:t>Preferences, use and care of ITNs, management of fever cases, malaria diagnostic test, IPTp.</a:t>
            </a:r>
          </a:p>
        </p:txBody>
      </p:sp>
    </p:spTree>
    <p:extLst>
      <p:ext uri="{BB962C8B-B14F-4D97-AF65-F5344CB8AC3E}">
        <p14:creationId xmlns:p14="http://schemas.microsoft.com/office/powerpoint/2010/main" val="34891731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CCA9D-EA89-7D4C-97C6-3D45D5C270F9}"/>
              </a:ext>
            </a:extLst>
          </p:cNvPr>
          <p:cNvSpPr>
            <a:spLocks noGrp="1"/>
          </p:cNvSpPr>
          <p:nvPr>
            <p:ph type="title"/>
          </p:nvPr>
        </p:nvSpPr>
        <p:spPr/>
        <p:txBody>
          <a:bodyPr>
            <a:normAutofit/>
          </a:bodyPr>
          <a:lstStyle/>
          <a:p>
            <a:r>
              <a:rPr lang="en-US" sz="3600" dirty="0"/>
              <a:t>Key Ideational Concepts (6)</a:t>
            </a:r>
          </a:p>
        </p:txBody>
      </p:sp>
      <p:sp>
        <p:nvSpPr>
          <p:cNvPr id="3" name="Content Placeholder 2">
            <a:extLst>
              <a:ext uri="{FF2B5EF4-FFF2-40B4-BE49-F238E27FC236}">
                <a16:creationId xmlns:a16="http://schemas.microsoft.com/office/drawing/2014/main" id="{A7AF2C85-3C9C-2A48-B1E0-18AF2783FD2F}"/>
              </a:ext>
            </a:extLst>
          </p:cNvPr>
          <p:cNvSpPr>
            <a:spLocks noGrp="1"/>
          </p:cNvSpPr>
          <p:nvPr>
            <p:ph idx="1"/>
          </p:nvPr>
        </p:nvSpPr>
        <p:spPr>
          <a:xfrm>
            <a:off x="362350" y="1594337"/>
            <a:ext cx="8375071" cy="4274127"/>
          </a:xfrm>
        </p:spPr>
        <p:txBody>
          <a:bodyPr>
            <a:normAutofit/>
          </a:bodyPr>
          <a:lstStyle/>
          <a:p>
            <a:r>
              <a:rPr lang="en-US" u="sng" dirty="0"/>
              <a:t>Descriptive Norms</a:t>
            </a:r>
            <a:r>
              <a:rPr lang="en-US" dirty="0"/>
              <a:t>: Perceptions of the prevalence of behavior in the immediate environment.</a:t>
            </a:r>
          </a:p>
          <a:p>
            <a:pPr lvl="1"/>
            <a:r>
              <a:rPr lang="en-US" dirty="0"/>
              <a:t>Use of ITNs, rapid search for care in case of fever, use of malaria diagnostic test in health facilities, prenatal visits, use of IPTp.</a:t>
            </a:r>
            <a:endParaRPr lang="en-US" dirty="0">
              <a:highlight>
                <a:srgbClr val="FFFF00"/>
              </a:highlight>
            </a:endParaRPr>
          </a:p>
          <a:p>
            <a:r>
              <a:rPr lang="en-US" u="sng" dirty="0"/>
              <a:t>Decision-making dynamics</a:t>
            </a:r>
            <a:r>
              <a:rPr lang="en-US" dirty="0"/>
              <a:t>: Participation in decisions related to specific health issues in their household</a:t>
            </a:r>
          </a:p>
          <a:p>
            <a:pPr lvl="1"/>
            <a:r>
              <a:rPr lang="en-US" dirty="0"/>
              <a:t>Seeking care for a sick child, prenatal care and distribution of mosquito nets in the household.</a:t>
            </a:r>
          </a:p>
        </p:txBody>
      </p:sp>
    </p:spTree>
    <p:extLst>
      <p:ext uri="{BB962C8B-B14F-4D97-AF65-F5344CB8AC3E}">
        <p14:creationId xmlns:p14="http://schemas.microsoft.com/office/powerpoint/2010/main" val="823690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EA442-995E-304F-B2A0-57727607B36E}"/>
              </a:ext>
            </a:extLst>
          </p:cNvPr>
          <p:cNvSpPr>
            <a:spLocks noGrp="1"/>
          </p:cNvSpPr>
          <p:nvPr>
            <p:ph type="title"/>
          </p:nvPr>
        </p:nvSpPr>
        <p:spPr>
          <a:xfrm>
            <a:off x="1105230" y="365126"/>
            <a:ext cx="8038770" cy="1325563"/>
          </a:xfrm>
        </p:spPr>
        <p:txBody>
          <a:bodyPr/>
          <a:lstStyle/>
          <a:p>
            <a:r>
              <a:rPr lang="en-US" sz="3600" dirty="0"/>
              <a:t>Key Results Expected:</a:t>
            </a:r>
            <a:br>
              <a:rPr lang="en-US" sz="3600" dirty="0"/>
            </a:br>
            <a:r>
              <a:rPr lang="fr-FR" sz="3600" dirty="0" err="1"/>
              <a:t>Women’s</a:t>
            </a:r>
            <a:r>
              <a:rPr lang="fr-FR" sz="3600" dirty="0"/>
              <a:t> Questionnaire</a:t>
            </a:r>
            <a:endParaRPr lang="en-US" sz="3600" dirty="0"/>
          </a:p>
        </p:txBody>
      </p:sp>
      <p:sp>
        <p:nvSpPr>
          <p:cNvPr id="3" name="Content Placeholder 2">
            <a:extLst>
              <a:ext uri="{FF2B5EF4-FFF2-40B4-BE49-F238E27FC236}">
                <a16:creationId xmlns:a16="http://schemas.microsoft.com/office/drawing/2014/main" id="{1BE46D24-7B65-484D-BE1E-847FECC75F61}"/>
              </a:ext>
            </a:extLst>
          </p:cNvPr>
          <p:cNvSpPr>
            <a:spLocks noGrp="1"/>
          </p:cNvSpPr>
          <p:nvPr>
            <p:ph idx="1"/>
          </p:nvPr>
        </p:nvSpPr>
        <p:spPr/>
        <p:txBody>
          <a:bodyPr>
            <a:normAutofit fontScale="92500" lnSpcReduction="20000"/>
          </a:bodyPr>
          <a:lstStyle/>
          <a:p>
            <a:r>
              <a:rPr lang="en-US" dirty="0"/>
              <a:t>Sociodemographic characteristics</a:t>
            </a:r>
          </a:p>
          <a:p>
            <a:r>
              <a:rPr lang="en-US" dirty="0"/>
              <a:t>ITN use and care</a:t>
            </a:r>
          </a:p>
          <a:p>
            <a:r>
              <a:rPr lang="en-US" dirty="0"/>
              <a:t>Use of health services for ANC and care-seeking for fever</a:t>
            </a:r>
          </a:p>
          <a:p>
            <a:r>
              <a:rPr lang="en-US" dirty="0"/>
              <a:t>Ideation about:</a:t>
            </a:r>
          </a:p>
          <a:p>
            <a:pPr lvl="1"/>
            <a:r>
              <a:rPr lang="en-US" dirty="0"/>
              <a:t>Malaria (in general)</a:t>
            </a:r>
          </a:p>
          <a:p>
            <a:pPr lvl="1"/>
            <a:r>
              <a:rPr lang="en-US" dirty="0"/>
              <a:t>ITN use and care</a:t>
            </a:r>
          </a:p>
          <a:p>
            <a:pPr lvl="1"/>
            <a:r>
              <a:rPr lang="en-US" dirty="0"/>
              <a:t>IPTp and ANC visits</a:t>
            </a:r>
          </a:p>
          <a:p>
            <a:pPr lvl="1"/>
            <a:r>
              <a:rPr lang="en-US" dirty="0"/>
              <a:t>Care seeking for fever in children under 5</a:t>
            </a:r>
          </a:p>
          <a:p>
            <a:pPr lvl="1"/>
            <a:r>
              <a:rPr lang="en-US" dirty="0"/>
              <a:t>Malaria treatment</a:t>
            </a:r>
          </a:p>
          <a:p>
            <a:r>
              <a:rPr lang="en-US" dirty="0"/>
              <a:t>Exposure to malaria SBC activities</a:t>
            </a:r>
          </a:p>
          <a:p>
            <a:pPr lvl="1"/>
            <a:endParaRPr lang="en-US" dirty="0"/>
          </a:p>
        </p:txBody>
      </p:sp>
      <p:pic>
        <p:nvPicPr>
          <p:cNvPr id="4" name="Graphic 3">
            <a:extLst>
              <a:ext uri="{FF2B5EF4-FFF2-40B4-BE49-F238E27FC236}">
                <a16:creationId xmlns:a16="http://schemas.microsoft.com/office/drawing/2014/main" id="{0D89FC7C-9661-1D42-B724-4ACAB62A04FA}"/>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11783" y="170479"/>
            <a:ext cx="2847703" cy="2847703"/>
          </a:xfrm>
          <a:prstGeom prst="rect">
            <a:avLst/>
          </a:prstGeom>
        </p:spPr>
      </p:pic>
      <p:sp>
        <p:nvSpPr>
          <p:cNvPr id="5" name="TextBox 4">
            <a:extLst>
              <a:ext uri="{FF2B5EF4-FFF2-40B4-BE49-F238E27FC236}">
                <a16:creationId xmlns:a16="http://schemas.microsoft.com/office/drawing/2014/main" id="{03A147A1-6E63-904A-9F35-60F249C35A2A}"/>
              </a:ext>
            </a:extLst>
          </p:cNvPr>
          <p:cNvSpPr txBox="1"/>
          <p:nvPr/>
        </p:nvSpPr>
        <p:spPr>
          <a:xfrm>
            <a:off x="6842356" y="3788215"/>
            <a:ext cx="2117130" cy="923330"/>
          </a:xfrm>
          <a:prstGeom prst="rect">
            <a:avLst/>
          </a:prstGeom>
          <a:noFill/>
        </p:spPr>
        <p:txBody>
          <a:bodyPr wrap="square" rtlCol="0">
            <a:spAutoFit/>
          </a:bodyPr>
          <a:lstStyle/>
          <a:p>
            <a:r>
              <a:rPr lang="en-US" i="1" dirty="0"/>
              <a:t>*Optional modules on IRS and SMC may also be used</a:t>
            </a:r>
          </a:p>
        </p:txBody>
      </p:sp>
    </p:spTree>
    <p:extLst>
      <p:ext uri="{BB962C8B-B14F-4D97-AF65-F5344CB8AC3E}">
        <p14:creationId xmlns:p14="http://schemas.microsoft.com/office/powerpoint/2010/main" val="3448270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EA442-995E-304F-B2A0-57727607B36E}"/>
              </a:ext>
            </a:extLst>
          </p:cNvPr>
          <p:cNvSpPr>
            <a:spLocks noGrp="1"/>
          </p:cNvSpPr>
          <p:nvPr>
            <p:ph type="title"/>
          </p:nvPr>
        </p:nvSpPr>
        <p:spPr>
          <a:xfrm>
            <a:off x="1105230" y="365126"/>
            <a:ext cx="8038770" cy="1325563"/>
          </a:xfrm>
        </p:spPr>
        <p:txBody>
          <a:bodyPr/>
          <a:lstStyle/>
          <a:p>
            <a:r>
              <a:rPr lang="en-US" sz="3600" dirty="0"/>
              <a:t>Key Results Expected:</a:t>
            </a:r>
            <a:br>
              <a:rPr lang="en-US" sz="3600" dirty="0"/>
            </a:br>
            <a:r>
              <a:rPr lang="fr-FR" sz="3600" dirty="0" err="1"/>
              <a:t>Men’s</a:t>
            </a:r>
            <a:r>
              <a:rPr lang="fr-FR" sz="3600" dirty="0"/>
              <a:t> Questionnaire</a:t>
            </a:r>
            <a:endParaRPr lang="en-US" sz="3600" dirty="0"/>
          </a:p>
        </p:txBody>
      </p:sp>
      <p:sp>
        <p:nvSpPr>
          <p:cNvPr id="3" name="Content Placeholder 2">
            <a:extLst>
              <a:ext uri="{FF2B5EF4-FFF2-40B4-BE49-F238E27FC236}">
                <a16:creationId xmlns:a16="http://schemas.microsoft.com/office/drawing/2014/main" id="{1BE46D24-7B65-484D-BE1E-847FECC75F61}"/>
              </a:ext>
            </a:extLst>
          </p:cNvPr>
          <p:cNvSpPr>
            <a:spLocks noGrp="1"/>
          </p:cNvSpPr>
          <p:nvPr>
            <p:ph idx="1"/>
          </p:nvPr>
        </p:nvSpPr>
        <p:spPr/>
        <p:txBody>
          <a:bodyPr>
            <a:normAutofit lnSpcReduction="10000"/>
          </a:bodyPr>
          <a:lstStyle/>
          <a:p>
            <a:r>
              <a:rPr lang="en-US" dirty="0"/>
              <a:t>Sociodemographic characteristics</a:t>
            </a:r>
          </a:p>
          <a:p>
            <a:r>
              <a:rPr lang="en-US" dirty="0"/>
              <a:t>ITN use and care</a:t>
            </a:r>
          </a:p>
          <a:p>
            <a:r>
              <a:rPr lang="en-US" dirty="0"/>
              <a:t>Ideation about:</a:t>
            </a:r>
          </a:p>
          <a:p>
            <a:pPr lvl="1"/>
            <a:r>
              <a:rPr lang="en-US" dirty="0"/>
              <a:t>Malaria (in general)</a:t>
            </a:r>
          </a:p>
          <a:p>
            <a:pPr lvl="1"/>
            <a:r>
              <a:rPr lang="en-US" dirty="0"/>
              <a:t>ITN use and care</a:t>
            </a:r>
          </a:p>
          <a:p>
            <a:pPr lvl="1"/>
            <a:r>
              <a:rPr lang="en-US" dirty="0"/>
              <a:t>IPTp and ANC visits</a:t>
            </a:r>
          </a:p>
          <a:p>
            <a:pPr lvl="1"/>
            <a:r>
              <a:rPr lang="en-US" dirty="0"/>
              <a:t>Care seeking for fever in children under 5</a:t>
            </a:r>
          </a:p>
          <a:p>
            <a:pPr lvl="1"/>
            <a:r>
              <a:rPr lang="en-US" dirty="0"/>
              <a:t>Malaria treatment</a:t>
            </a:r>
          </a:p>
          <a:p>
            <a:r>
              <a:rPr lang="en-US" dirty="0"/>
              <a:t>Exposure to malaria SBC activities</a:t>
            </a:r>
          </a:p>
        </p:txBody>
      </p:sp>
      <p:pic>
        <p:nvPicPr>
          <p:cNvPr id="4" name="Graphic 3">
            <a:extLst>
              <a:ext uri="{FF2B5EF4-FFF2-40B4-BE49-F238E27FC236}">
                <a16:creationId xmlns:a16="http://schemas.microsoft.com/office/drawing/2014/main" id="{9B40D8DD-99BE-6540-8DE2-03B62A3CC33D}"/>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90160" y="238910"/>
            <a:ext cx="2847703" cy="2847703"/>
          </a:xfrm>
          <a:prstGeom prst="rect">
            <a:avLst/>
          </a:prstGeom>
        </p:spPr>
      </p:pic>
      <p:sp>
        <p:nvSpPr>
          <p:cNvPr id="5" name="TextBox 4">
            <a:extLst>
              <a:ext uri="{FF2B5EF4-FFF2-40B4-BE49-F238E27FC236}">
                <a16:creationId xmlns:a16="http://schemas.microsoft.com/office/drawing/2014/main" id="{69BC2B41-E14D-CB4D-93A9-4A9B69BF21ED}"/>
              </a:ext>
            </a:extLst>
          </p:cNvPr>
          <p:cNvSpPr txBox="1"/>
          <p:nvPr/>
        </p:nvSpPr>
        <p:spPr>
          <a:xfrm>
            <a:off x="6398219" y="3086613"/>
            <a:ext cx="2117130" cy="923330"/>
          </a:xfrm>
          <a:prstGeom prst="rect">
            <a:avLst/>
          </a:prstGeom>
          <a:noFill/>
        </p:spPr>
        <p:txBody>
          <a:bodyPr wrap="square" rtlCol="0">
            <a:spAutoFit/>
          </a:bodyPr>
          <a:lstStyle/>
          <a:p>
            <a:r>
              <a:rPr lang="en-US" i="1" dirty="0"/>
              <a:t>*Optional modules on IRS and SMC may also be used</a:t>
            </a:r>
          </a:p>
        </p:txBody>
      </p:sp>
    </p:spTree>
    <p:extLst>
      <p:ext uri="{BB962C8B-B14F-4D97-AF65-F5344CB8AC3E}">
        <p14:creationId xmlns:p14="http://schemas.microsoft.com/office/powerpoint/2010/main" val="3071989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99F33-2AD8-D448-A6B3-D95F2B9C4696}"/>
              </a:ext>
            </a:extLst>
          </p:cNvPr>
          <p:cNvSpPr>
            <a:spLocks noGrp="1"/>
          </p:cNvSpPr>
          <p:nvPr>
            <p:ph type="title"/>
          </p:nvPr>
        </p:nvSpPr>
        <p:spPr/>
        <p:txBody>
          <a:bodyPr>
            <a:normAutofit/>
          </a:bodyPr>
          <a:lstStyle/>
          <a:p>
            <a:r>
              <a:rPr lang="en-US" sz="3600" dirty="0"/>
              <a:t>Key Results Expected:</a:t>
            </a:r>
            <a:br>
              <a:rPr lang="en-US" sz="3600" dirty="0"/>
            </a:br>
            <a:r>
              <a:rPr lang="en-US" sz="3600" dirty="0"/>
              <a:t>Household Questionnaire</a:t>
            </a:r>
          </a:p>
        </p:txBody>
      </p:sp>
      <p:sp>
        <p:nvSpPr>
          <p:cNvPr id="3" name="Content Placeholder 2">
            <a:extLst>
              <a:ext uri="{FF2B5EF4-FFF2-40B4-BE49-F238E27FC236}">
                <a16:creationId xmlns:a16="http://schemas.microsoft.com/office/drawing/2014/main" id="{592DEAE1-19BA-F54C-A410-AF822ED91729}"/>
              </a:ext>
            </a:extLst>
          </p:cNvPr>
          <p:cNvSpPr>
            <a:spLocks noGrp="1"/>
          </p:cNvSpPr>
          <p:nvPr>
            <p:ph idx="1"/>
          </p:nvPr>
        </p:nvSpPr>
        <p:spPr/>
        <p:txBody>
          <a:bodyPr>
            <a:normAutofit/>
          </a:bodyPr>
          <a:lstStyle/>
          <a:p>
            <a:r>
              <a:rPr lang="en-US" dirty="0"/>
              <a:t>List of household members</a:t>
            </a:r>
          </a:p>
          <a:p>
            <a:r>
              <a:rPr lang="en-US" dirty="0"/>
              <a:t>Characteristics of the household</a:t>
            </a:r>
          </a:p>
          <a:p>
            <a:r>
              <a:rPr lang="en-US"/>
              <a:t>Household access </a:t>
            </a:r>
            <a:r>
              <a:rPr lang="en-US" dirty="0"/>
              <a:t>to health care</a:t>
            </a:r>
          </a:p>
          <a:p>
            <a:r>
              <a:rPr lang="en-US" dirty="0"/>
              <a:t>Population ITN indicators</a:t>
            </a:r>
          </a:p>
          <a:p>
            <a:pPr lvl="1"/>
            <a:r>
              <a:rPr lang="en-US" dirty="0"/>
              <a:t>Use</a:t>
            </a:r>
          </a:p>
          <a:p>
            <a:pPr lvl="1"/>
            <a:r>
              <a:rPr lang="en-US" dirty="0"/>
              <a:t>Access and </a:t>
            </a:r>
          </a:p>
          <a:p>
            <a:pPr lvl="1"/>
            <a:r>
              <a:rPr lang="en-US" dirty="0"/>
              <a:t>Use given access</a:t>
            </a:r>
          </a:p>
          <a:p>
            <a:pPr marL="0" indent="0">
              <a:buNone/>
            </a:pPr>
            <a:endParaRPr lang="en-US" dirty="0"/>
          </a:p>
        </p:txBody>
      </p:sp>
      <p:pic>
        <p:nvPicPr>
          <p:cNvPr id="4" name="Graphic 3">
            <a:extLst>
              <a:ext uri="{FF2B5EF4-FFF2-40B4-BE49-F238E27FC236}">
                <a16:creationId xmlns:a16="http://schemas.microsoft.com/office/drawing/2014/main" id="{DF79B300-33D8-9B41-B110-9D6471932F9D}"/>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67646" y="2753086"/>
            <a:ext cx="2847703" cy="2847703"/>
          </a:xfrm>
          <a:prstGeom prst="rect">
            <a:avLst/>
          </a:prstGeom>
        </p:spPr>
      </p:pic>
    </p:spTree>
    <p:extLst>
      <p:ext uri="{BB962C8B-B14F-4D97-AF65-F5344CB8AC3E}">
        <p14:creationId xmlns:p14="http://schemas.microsoft.com/office/powerpoint/2010/main" val="328561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E399C-2D2A-304D-AC99-1A178FF62564}"/>
              </a:ext>
            </a:extLst>
          </p:cNvPr>
          <p:cNvSpPr>
            <a:spLocks noGrp="1"/>
          </p:cNvSpPr>
          <p:nvPr>
            <p:ph type="title"/>
          </p:nvPr>
        </p:nvSpPr>
        <p:spPr/>
        <p:txBody>
          <a:bodyPr>
            <a:normAutofit/>
          </a:bodyPr>
          <a:lstStyle/>
          <a:p>
            <a:r>
              <a:rPr lang="en-US" sz="3600" dirty="0"/>
              <a:t>Partnerships and Collaborations</a:t>
            </a:r>
          </a:p>
        </p:txBody>
      </p:sp>
      <p:graphicFrame>
        <p:nvGraphicFramePr>
          <p:cNvPr id="6" name="Content Placeholder 5">
            <a:extLst>
              <a:ext uri="{FF2B5EF4-FFF2-40B4-BE49-F238E27FC236}">
                <a16:creationId xmlns:a16="http://schemas.microsoft.com/office/drawing/2014/main" id="{A4480671-6A60-4748-81D0-E14FDF6DDF6A}"/>
              </a:ext>
            </a:extLst>
          </p:cNvPr>
          <p:cNvGraphicFramePr>
            <a:graphicFrameLocks noGrp="1"/>
          </p:cNvGraphicFramePr>
          <p:nvPr>
            <p:ph idx="1"/>
            <p:extLst>
              <p:ext uri="{D42A27DB-BD31-4B8C-83A1-F6EECF244321}">
                <p14:modId xmlns:p14="http://schemas.microsoft.com/office/powerpoint/2010/main" val="2185972969"/>
              </p:ext>
            </p:extLst>
          </p:nvPr>
        </p:nvGraphicFramePr>
        <p:xfrm>
          <a:off x="378414" y="1370284"/>
          <a:ext cx="8386763" cy="2987403"/>
        </p:xfrm>
        <a:graphic>
          <a:graphicData uri="http://schemas.openxmlformats.org/drawingml/2006/table">
            <a:tbl>
              <a:tblPr firstRow="1" bandRow="1">
                <a:tableStyleId>{BC89EF96-8CEA-46FF-86C4-4CE0E7609802}</a:tableStyleId>
              </a:tblPr>
              <a:tblGrid>
                <a:gridCol w="1934993">
                  <a:extLst>
                    <a:ext uri="{9D8B030D-6E8A-4147-A177-3AD203B41FA5}">
                      <a16:colId xmlns:a16="http://schemas.microsoft.com/office/drawing/2014/main" val="3734131884"/>
                    </a:ext>
                  </a:extLst>
                </a:gridCol>
                <a:gridCol w="2037401">
                  <a:extLst>
                    <a:ext uri="{9D8B030D-6E8A-4147-A177-3AD203B41FA5}">
                      <a16:colId xmlns:a16="http://schemas.microsoft.com/office/drawing/2014/main" val="1772340015"/>
                    </a:ext>
                  </a:extLst>
                </a:gridCol>
                <a:gridCol w="4414369">
                  <a:extLst>
                    <a:ext uri="{9D8B030D-6E8A-4147-A177-3AD203B41FA5}">
                      <a16:colId xmlns:a16="http://schemas.microsoft.com/office/drawing/2014/main" val="1153315201"/>
                    </a:ext>
                  </a:extLst>
                </a:gridCol>
              </a:tblGrid>
              <a:tr h="427083">
                <a:tc>
                  <a:txBody>
                    <a:bodyPr/>
                    <a:lstStyle/>
                    <a:p>
                      <a:r>
                        <a:rPr lang="en-US" dirty="0"/>
                        <a:t>Partner</a:t>
                      </a:r>
                    </a:p>
                  </a:txBody>
                  <a:tcPr/>
                </a:tc>
                <a:tc>
                  <a:txBody>
                    <a:bodyPr/>
                    <a:lstStyle/>
                    <a:p>
                      <a:r>
                        <a:rPr lang="en-US" dirty="0"/>
                        <a:t>Role</a:t>
                      </a:r>
                    </a:p>
                  </a:txBody>
                  <a:tcPr/>
                </a:tc>
                <a:tc>
                  <a:txBody>
                    <a:bodyPr/>
                    <a:lstStyle/>
                    <a:p>
                      <a:r>
                        <a:rPr lang="en-US" dirty="0"/>
                        <a:t>Action</a:t>
                      </a:r>
                    </a:p>
                  </a:txBody>
                  <a:tcPr/>
                </a:tc>
                <a:extLst>
                  <a:ext uri="{0D108BD9-81ED-4DB2-BD59-A6C34878D82A}">
                    <a16:rowId xmlns:a16="http://schemas.microsoft.com/office/drawing/2014/main" val="3740438918"/>
                  </a:ext>
                </a:extLst>
              </a:tr>
              <a:tr h="370840">
                <a:tc>
                  <a:txBody>
                    <a:bodyPr/>
                    <a:lstStyle/>
                    <a:p>
                      <a:r>
                        <a:rPr lang="en-US" dirty="0"/>
                        <a:t>NMCP</a:t>
                      </a:r>
                      <a:endParaRPr lang="en-US" b="1" dirty="0"/>
                    </a:p>
                  </a:txBody>
                  <a:tcPr/>
                </a:tc>
                <a:tc>
                  <a:txBody>
                    <a:bodyPr/>
                    <a:lstStyle/>
                    <a:p>
                      <a:r>
                        <a:rPr lang="en-US" dirty="0"/>
                        <a:t>Key Contributor</a:t>
                      </a:r>
                    </a:p>
                  </a:txBody>
                  <a:tcPr/>
                </a:tc>
                <a:tc>
                  <a:txBody>
                    <a:bodyPr/>
                    <a:lstStyle/>
                    <a:p>
                      <a:r>
                        <a:rPr lang="en-US" dirty="0"/>
                        <a:t>Contribute to the design and implementation of the study. Disseminate and use results.</a:t>
                      </a:r>
                    </a:p>
                  </a:txBody>
                  <a:tcPr/>
                </a:tc>
                <a:extLst>
                  <a:ext uri="{0D108BD9-81ED-4DB2-BD59-A6C34878D82A}">
                    <a16:rowId xmlns:a16="http://schemas.microsoft.com/office/drawing/2014/main" val="2593005559"/>
                  </a:ext>
                </a:extLst>
              </a:tr>
              <a:tr h="370840">
                <a:tc>
                  <a:txBody>
                    <a:bodyPr/>
                    <a:lstStyle/>
                    <a:p>
                      <a:r>
                        <a:rPr lang="en-US" dirty="0"/>
                        <a:t>PMI</a:t>
                      </a:r>
                    </a:p>
                  </a:txBody>
                  <a:tcPr/>
                </a:tc>
                <a:tc>
                  <a:txBody>
                    <a:bodyPr/>
                    <a:lstStyle/>
                    <a:p>
                      <a:r>
                        <a:rPr lang="en-US" dirty="0"/>
                        <a:t>Funder</a:t>
                      </a:r>
                    </a:p>
                  </a:txBody>
                  <a:tcPr/>
                </a:tc>
                <a:tc>
                  <a:txBody>
                    <a:bodyPr/>
                    <a:lstStyle/>
                    <a:p>
                      <a:r>
                        <a:rPr lang="en-US" dirty="0"/>
                        <a:t>Provide funding and technical guidance. Use results for MOP and program design.</a:t>
                      </a:r>
                    </a:p>
                  </a:txBody>
                  <a:tcPr/>
                </a:tc>
                <a:extLst>
                  <a:ext uri="{0D108BD9-81ED-4DB2-BD59-A6C34878D82A}">
                    <a16:rowId xmlns:a16="http://schemas.microsoft.com/office/drawing/2014/main" val="95196393"/>
                  </a:ext>
                </a:extLst>
              </a:tr>
              <a:tr h="370840">
                <a:tc>
                  <a:txBody>
                    <a:bodyPr/>
                    <a:lstStyle/>
                    <a:p>
                      <a:r>
                        <a:rPr lang="en-US" dirty="0"/>
                        <a:t>Local Research Firm (TBD)</a:t>
                      </a:r>
                    </a:p>
                  </a:txBody>
                  <a:tcPr/>
                </a:tc>
                <a:tc>
                  <a:txBody>
                    <a:bodyPr/>
                    <a:lstStyle/>
                    <a:p>
                      <a:r>
                        <a:rPr lang="en-US" dirty="0"/>
                        <a:t>Implementer</a:t>
                      </a:r>
                    </a:p>
                  </a:txBody>
                  <a:tcPr/>
                </a:tc>
                <a:tc>
                  <a:txBody>
                    <a:bodyPr/>
                    <a:lstStyle/>
                    <a:p>
                      <a:r>
                        <a:rPr lang="en-US" dirty="0"/>
                        <a:t>Hired (by Breakthrough ACTION) for data collection.</a:t>
                      </a:r>
                    </a:p>
                  </a:txBody>
                  <a:tcPr/>
                </a:tc>
                <a:extLst>
                  <a:ext uri="{0D108BD9-81ED-4DB2-BD59-A6C34878D82A}">
                    <a16:rowId xmlns:a16="http://schemas.microsoft.com/office/drawing/2014/main" val="857254518"/>
                  </a:ext>
                </a:extLst>
              </a:tr>
              <a:tr h="370840">
                <a:tc>
                  <a:txBody>
                    <a:bodyPr/>
                    <a:lstStyle/>
                    <a:p>
                      <a:r>
                        <a:rPr lang="en-US" dirty="0"/>
                        <a:t>Breakthrough ACTION</a:t>
                      </a:r>
                    </a:p>
                  </a:txBody>
                  <a:tcPr/>
                </a:tc>
                <a:tc>
                  <a:txBody>
                    <a:bodyPr/>
                    <a:lstStyle/>
                    <a:p>
                      <a:r>
                        <a:rPr lang="en-US" dirty="0"/>
                        <a:t>Coordinator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charge of designing and implementing the study. Disseminate and use results.</a:t>
                      </a:r>
                    </a:p>
                  </a:txBody>
                  <a:tcPr/>
                </a:tc>
                <a:extLst>
                  <a:ext uri="{0D108BD9-81ED-4DB2-BD59-A6C34878D82A}">
                    <a16:rowId xmlns:a16="http://schemas.microsoft.com/office/drawing/2014/main" val="1992243453"/>
                  </a:ext>
                </a:extLst>
              </a:tr>
            </a:tbl>
          </a:graphicData>
        </a:graphic>
      </p:graphicFrame>
      <p:sp>
        <p:nvSpPr>
          <p:cNvPr id="7" name="TextBox 6">
            <a:extLst>
              <a:ext uri="{FF2B5EF4-FFF2-40B4-BE49-F238E27FC236}">
                <a16:creationId xmlns:a16="http://schemas.microsoft.com/office/drawing/2014/main" id="{213F1E5A-7933-B447-AB42-A9A7E6E4D71B}"/>
              </a:ext>
            </a:extLst>
          </p:cNvPr>
          <p:cNvSpPr txBox="1"/>
          <p:nvPr/>
        </p:nvSpPr>
        <p:spPr>
          <a:xfrm>
            <a:off x="228599" y="4357687"/>
            <a:ext cx="8386763" cy="1569660"/>
          </a:xfrm>
          <a:prstGeom prst="rect">
            <a:avLst/>
          </a:prstGeom>
          <a:noFill/>
        </p:spPr>
        <p:txBody>
          <a:bodyPr wrap="square" rtlCol="0">
            <a:spAutoFit/>
          </a:bodyPr>
          <a:lstStyle/>
          <a:p>
            <a:pPr marL="285750" indent="-285750">
              <a:buFont typeface="Arial" panose="020B0604020202020204" pitchFamily="34" charset="0"/>
              <a:buChar char="•"/>
            </a:pPr>
            <a:r>
              <a:rPr lang="en-US" sz="2400" dirty="0"/>
              <a:t>Explore opportunities for capacity strengthening where possible</a:t>
            </a:r>
          </a:p>
          <a:p>
            <a:pPr marL="742950" lvl="1" indent="-285750">
              <a:buFont typeface="Arial" panose="020B0604020202020204" pitchFamily="34" charset="0"/>
              <a:buChar char="•"/>
            </a:pPr>
            <a:r>
              <a:rPr lang="en-US" sz="2400" dirty="0"/>
              <a:t>NMCP</a:t>
            </a:r>
          </a:p>
          <a:p>
            <a:pPr marL="742950" lvl="1" indent="-285750">
              <a:buFont typeface="Arial" panose="020B0604020202020204" pitchFamily="34" charset="0"/>
              <a:buChar char="•"/>
            </a:pPr>
            <a:r>
              <a:rPr lang="en-US" sz="2400" dirty="0"/>
              <a:t>SBC TWG</a:t>
            </a:r>
          </a:p>
          <a:p>
            <a:pPr marL="742950" lvl="1" indent="-285750">
              <a:buFont typeface="Arial" panose="020B0604020202020204" pitchFamily="34" charset="0"/>
              <a:buChar char="•"/>
            </a:pPr>
            <a:r>
              <a:rPr lang="en-US" sz="2400" dirty="0"/>
              <a:t>Local Research Firm</a:t>
            </a:r>
          </a:p>
        </p:txBody>
      </p:sp>
      <p:pic>
        <p:nvPicPr>
          <p:cNvPr id="4" name="Graphic 3">
            <a:extLst>
              <a:ext uri="{FF2B5EF4-FFF2-40B4-BE49-F238E27FC236}">
                <a16:creationId xmlns:a16="http://schemas.microsoft.com/office/drawing/2014/main" id="{C4132344-7C78-6D4A-8B52-CB5A7069BBA1}"/>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17521" y="0"/>
            <a:ext cx="1842497" cy="1842497"/>
          </a:xfrm>
          <a:prstGeom prst="rect">
            <a:avLst/>
          </a:prstGeom>
        </p:spPr>
      </p:pic>
    </p:spTree>
    <p:extLst>
      <p:ext uri="{BB962C8B-B14F-4D97-AF65-F5344CB8AC3E}">
        <p14:creationId xmlns:p14="http://schemas.microsoft.com/office/powerpoint/2010/main" val="33917329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5B0E5-044D-F54D-999D-97ACDD293B86}"/>
              </a:ext>
            </a:extLst>
          </p:cNvPr>
          <p:cNvSpPr>
            <a:spLocks noGrp="1"/>
          </p:cNvSpPr>
          <p:nvPr>
            <p:ph type="title"/>
          </p:nvPr>
        </p:nvSpPr>
        <p:spPr/>
        <p:txBody>
          <a:bodyPr/>
          <a:lstStyle/>
          <a:p>
            <a:r>
              <a:rPr lang="en-US" dirty="0"/>
              <a:t>MBS Advisory Group</a:t>
            </a:r>
          </a:p>
        </p:txBody>
      </p:sp>
      <p:sp>
        <p:nvSpPr>
          <p:cNvPr id="3" name="Content Placeholder 2">
            <a:extLst>
              <a:ext uri="{FF2B5EF4-FFF2-40B4-BE49-F238E27FC236}">
                <a16:creationId xmlns:a16="http://schemas.microsoft.com/office/drawing/2014/main" id="{8A2C61F8-2CAB-0347-8A0F-3FB592A5FB2A}"/>
              </a:ext>
            </a:extLst>
          </p:cNvPr>
          <p:cNvSpPr>
            <a:spLocks noGrp="1"/>
          </p:cNvSpPr>
          <p:nvPr>
            <p:ph idx="1"/>
          </p:nvPr>
        </p:nvSpPr>
        <p:spPr>
          <a:xfrm>
            <a:off x="1105230" y="1600340"/>
            <a:ext cx="7410119" cy="4533983"/>
          </a:xfrm>
        </p:spPr>
        <p:txBody>
          <a:bodyPr>
            <a:normAutofit fontScale="85000" lnSpcReduction="20000"/>
          </a:bodyPr>
          <a:lstStyle/>
          <a:p>
            <a:pPr marL="0" indent="0">
              <a:buNone/>
            </a:pPr>
            <a:r>
              <a:rPr lang="en-US" dirty="0"/>
              <a:t>Members</a:t>
            </a:r>
          </a:p>
          <a:p>
            <a:r>
              <a:rPr lang="en-US" dirty="0"/>
              <a:t>NMCP</a:t>
            </a:r>
          </a:p>
          <a:p>
            <a:r>
              <a:rPr lang="en-US" dirty="0"/>
              <a:t>PMI</a:t>
            </a:r>
          </a:p>
          <a:p>
            <a:r>
              <a:rPr lang="en-US" dirty="0"/>
              <a:t>Breakthrough ACTION</a:t>
            </a:r>
          </a:p>
          <a:p>
            <a:endParaRPr lang="en-US" dirty="0"/>
          </a:p>
          <a:p>
            <a:pPr marL="0" indent="0">
              <a:buNone/>
            </a:pPr>
            <a:r>
              <a:rPr lang="en-US" dirty="0"/>
              <a:t>Terms of reference</a:t>
            </a:r>
          </a:p>
          <a:p>
            <a:r>
              <a:rPr lang="en-US" dirty="0"/>
              <a:t>Keep MBS activities moving from the planning phase through to final dissemination</a:t>
            </a:r>
          </a:p>
          <a:p>
            <a:r>
              <a:rPr lang="en-US" dirty="0"/>
              <a:t>Advise on IRB, local permissions and geography</a:t>
            </a:r>
          </a:p>
          <a:p>
            <a:r>
              <a:rPr lang="en-US" dirty="0"/>
              <a:t>Make key decisions</a:t>
            </a:r>
          </a:p>
          <a:p>
            <a:r>
              <a:rPr lang="en-US" dirty="0"/>
              <a:t>Overcome bottlenecks</a:t>
            </a:r>
          </a:p>
          <a:p>
            <a:r>
              <a:rPr lang="en-US" dirty="0"/>
              <a:t>Organize dissemination</a:t>
            </a:r>
          </a:p>
        </p:txBody>
      </p:sp>
      <p:sp>
        <p:nvSpPr>
          <p:cNvPr id="4" name="Slide Number Placeholder 3">
            <a:extLst>
              <a:ext uri="{FF2B5EF4-FFF2-40B4-BE49-F238E27FC236}">
                <a16:creationId xmlns:a16="http://schemas.microsoft.com/office/drawing/2014/main" id="{62A8E2FB-181B-8149-8986-838A2106FE8D}"/>
              </a:ext>
            </a:extLst>
          </p:cNvPr>
          <p:cNvSpPr>
            <a:spLocks noGrp="1"/>
          </p:cNvSpPr>
          <p:nvPr>
            <p:ph type="sldNum" sz="quarter" idx="12"/>
          </p:nvPr>
        </p:nvSpPr>
        <p:spPr/>
        <p:txBody>
          <a:bodyPr/>
          <a:lstStyle/>
          <a:p>
            <a:fld id="{3E00392B-3279-4185-86A1-6D87ED67A707}" type="slidenum">
              <a:rPr lang="en-US" smtClean="0"/>
              <a:t>18</a:t>
            </a:fld>
            <a:endParaRPr lang="en-US"/>
          </a:p>
        </p:txBody>
      </p:sp>
      <p:pic>
        <p:nvPicPr>
          <p:cNvPr id="6" name="Graphic 5">
            <a:extLst>
              <a:ext uri="{FF2B5EF4-FFF2-40B4-BE49-F238E27FC236}">
                <a16:creationId xmlns:a16="http://schemas.microsoft.com/office/drawing/2014/main" id="{980BE34F-C73C-EF47-8C90-B6F473912847}"/>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07726" y="1221377"/>
            <a:ext cx="2207623" cy="2207623"/>
          </a:xfrm>
          <a:prstGeom prst="rect">
            <a:avLst/>
          </a:prstGeom>
        </p:spPr>
      </p:pic>
    </p:spTree>
    <p:extLst>
      <p:ext uri="{BB962C8B-B14F-4D97-AF65-F5344CB8AC3E}">
        <p14:creationId xmlns:p14="http://schemas.microsoft.com/office/powerpoint/2010/main" val="31361345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90CDD-4548-5A44-81DB-AF36C4D7E499}"/>
              </a:ext>
            </a:extLst>
          </p:cNvPr>
          <p:cNvSpPr>
            <a:spLocks noGrp="1"/>
          </p:cNvSpPr>
          <p:nvPr>
            <p:ph type="title"/>
          </p:nvPr>
        </p:nvSpPr>
        <p:spPr/>
        <p:txBody>
          <a:bodyPr/>
          <a:lstStyle/>
          <a:p>
            <a:r>
              <a:rPr lang="en-US" dirty="0"/>
              <a:t>Timing of the survey</a:t>
            </a:r>
          </a:p>
        </p:txBody>
      </p:sp>
      <p:sp>
        <p:nvSpPr>
          <p:cNvPr id="3" name="Content Placeholder 2">
            <a:extLst>
              <a:ext uri="{FF2B5EF4-FFF2-40B4-BE49-F238E27FC236}">
                <a16:creationId xmlns:a16="http://schemas.microsoft.com/office/drawing/2014/main" id="{7178958B-EF8E-9A43-AC26-4688C458CA06}"/>
              </a:ext>
            </a:extLst>
          </p:cNvPr>
          <p:cNvSpPr>
            <a:spLocks noGrp="1"/>
          </p:cNvSpPr>
          <p:nvPr>
            <p:ph idx="1"/>
          </p:nvPr>
        </p:nvSpPr>
        <p:spPr/>
        <p:txBody>
          <a:bodyPr/>
          <a:lstStyle/>
          <a:p>
            <a:r>
              <a:rPr lang="en-US" dirty="0"/>
              <a:t>Ideal timing is near the end of rainy season, or shortly afterwards</a:t>
            </a:r>
          </a:p>
        </p:txBody>
      </p:sp>
      <p:sp>
        <p:nvSpPr>
          <p:cNvPr id="4" name="Slide Number Placeholder 3">
            <a:extLst>
              <a:ext uri="{FF2B5EF4-FFF2-40B4-BE49-F238E27FC236}">
                <a16:creationId xmlns:a16="http://schemas.microsoft.com/office/drawing/2014/main" id="{E307493A-5E5A-F948-8621-64284B133119}"/>
              </a:ext>
            </a:extLst>
          </p:cNvPr>
          <p:cNvSpPr>
            <a:spLocks noGrp="1"/>
          </p:cNvSpPr>
          <p:nvPr>
            <p:ph type="sldNum" sz="quarter" idx="12"/>
          </p:nvPr>
        </p:nvSpPr>
        <p:spPr/>
        <p:txBody>
          <a:bodyPr/>
          <a:lstStyle/>
          <a:p>
            <a:fld id="{3E00392B-3279-4185-86A1-6D87ED67A707}" type="slidenum">
              <a:rPr lang="en-US" smtClean="0"/>
              <a:t>19</a:t>
            </a:fld>
            <a:endParaRPr lang="en-US"/>
          </a:p>
        </p:txBody>
      </p:sp>
    </p:spTree>
    <p:extLst>
      <p:ext uri="{BB962C8B-B14F-4D97-AF65-F5344CB8AC3E}">
        <p14:creationId xmlns:p14="http://schemas.microsoft.com/office/powerpoint/2010/main" val="3205470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BD2C0-E717-DF42-972E-CD19C8D2A8EB}"/>
              </a:ext>
            </a:extLst>
          </p:cNvPr>
          <p:cNvSpPr>
            <a:spLocks noGrp="1"/>
          </p:cNvSpPr>
          <p:nvPr>
            <p:ph type="title"/>
          </p:nvPr>
        </p:nvSpPr>
        <p:spPr/>
        <p:txBody>
          <a:bodyPr>
            <a:normAutofit/>
          </a:bodyPr>
          <a:lstStyle/>
          <a:p>
            <a:r>
              <a:rPr lang="en-US" sz="3600" dirty="0"/>
              <a:t>Introduction</a:t>
            </a:r>
          </a:p>
        </p:txBody>
      </p:sp>
      <p:sp>
        <p:nvSpPr>
          <p:cNvPr id="3" name="Content Placeholder 2">
            <a:extLst>
              <a:ext uri="{FF2B5EF4-FFF2-40B4-BE49-F238E27FC236}">
                <a16:creationId xmlns:a16="http://schemas.microsoft.com/office/drawing/2014/main" id="{F702CA4B-FC92-2542-882B-70AF8A2AABD3}"/>
              </a:ext>
            </a:extLst>
          </p:cNvPr>
          <p:cNvSpPr>
            <a:spLocks noGrp="1"/>
          </p:cNvSpPr>
          <p:nvPr>
            <p:ph idx="1"/>
          </p:nvPr>
        </p:nvSpPr>
        <p:spPr>
          <a:xfrm>
            <a:off x="391886" y="1418493"/>
            <a:ext cx="8423720" cy="4384430"/>
          </a:xfrm>
        </p:spPr>
        <p:txBody>
          <a:bodyPr>
            <a:normAutofit/>
          </a:bodyPr>
          <a:lstStyle/>
          <a:p>
            <a:r>
              <a:rPr lang="en-US" dirty="0"/>
              <a:t>Malaria elimination relies heavily on the adoption of appropriate behaviors.</a:t>
            </a:r>
          </a:p>
          <a:p>
            <a:r>
              <a:rPr lang="en-US" dirty="0"/>
              <a:t>Effective SBC interventions need to incorporate determinants of malaria-related behaviors.</a:t>
            </a:r>
          </a:p>
          <a:p>
            <a:r>
              <a:rPr lang="en-US" dirty="0"/>
              <a:t>Data on the determinants of malaria-related behaviors are lacking in most settings.</a:t>
            </a:r>
          </a:p>
        </p:txBody>
      </p:sp>
    </p:spTree>
    <p:extLst>
      <p:ext uri="{BB962C8B-B14F-4D97-AF65-F5344CB8AC3E}">
        <p14:creationId xmlns:p14="http://schemas.microsoft.com/office/powerpoint/2010/main" val="1134015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MBS Steps</a:t>
            </a:r>
          </a:p>
        </p:txBody>
      </p:sp>
      <p:sp>
        <p:nvSpPr>
          <p:cNvPr id="4" name="Slide Number Placeholder 3"/>
          <p:cNvSpPr>
            <a:spLocks noGrp="1"/>
          </p:cNvSpPr>
          <p:nvPr>
            <p:ph type="sldNum" sz="quarter" idx="12"/>
          </p:nvPr>
        </p:nvSpPr>
        <p:spPr/>
        <p:txBody>
          <a:bodyPr/>
          <a:lstStyle/>
          <a:p>
            <a:fld id="{3E00392B-3279-4185-86A1-6D87ED67A707}" type="slidenum">
              <a:rPr lang="en-US" smtClean="0"/>
              <a:t>20</a:t>
            </a:fld>
            <a:endParaRPr lang="en-US"/>
          </a:p>
        </p:txBody>
      </p:sp>
      <p:sp>
        <p:nvSpPr>
          <p:cNvPr id="6" name="Content Placeholder 5"/>
          <p:cNvSpPr>
            <a:spLocks noGrp="1"/>
          </p:cNvSpPr>
          <p:nvPr>
            <p:ph idx="1"/>
          </p:nvPr>
        </p:nvSpPr>
        <p:spPr>
          <a:xfrm>
            <a:off x="1105230" y="1885187"/>
            <a:ext cx="7410119" cy="3925180"/>
          </a:xfrm>
        </p:spPr>
        <p:txBody>
          <a:bodyPr>
            <a:normAutofit fontScale="55000" lnSpcReduction="20000"/>
          </a:bodyPr>
          <a:lstStyle/>
          <a:p>
            <a:r>
              <a:rPr lang="en-US" dirty="0"/>
              <a:t>Dialogue and planning with NMCP and PMI</a:t>
            </a:r>
          </a:p>
          <a:p>
            <a:pPr lvl="1"/>
            <a:r>
              <a:rPr lang="en-US" dirty="0"/>
              <a:t>Sampling scheme and zoning, geographic scope and timeline</a:t>
            </a:r>
          </a:p>
          <a:p>
            <a:pPr lvl="1"/>
            <a:r>
              <a:rPr lang="en-US" dirty="0"/>
              <a:t>Secure necessary funding once geography and sampling is finalized</a:t>
            </a:r>
          </a:p>
          <a:p>
            <a:r>
              <a:rPr lang="en-US" dirty="0"/>
              <a:t>Adjust and finalize data collection tools</a:t>
            </a:r>
          </a:p>
          <a:p>
            <a:r>
              <a:rPr lang="en-US" dirty="0"/>
              <a:t>Local Ethics Committee submission</a:t>
            </a:r>
          </a:p>
          <a:p>
            <a:r>
              <a:rPr lang="en-US" dirty="0"/>
              <a:t>JHU Ethics Committee submission</a:t>
            </a:r>
          </a:p>
          <a:p>
            <a:r>
              <a:rPr lang="en-US" dirty="0"/>
              <a:t>Selection of local research firm</a:t>
            </a:r>
          </a:p>
          <a:p>
            <a:r>
              <a:rPr lang="en-US" dirty="0"/>
              <a:t>Obtain local permissions</a:t>
            </a:r>
          </a:p>
          <a:p>
            <a:r>
              <a:rPr lang="en-US" dirty="0"/>
              <a:t>Train data collectors</a:t>
            </a:r>
          </a:p>
          <a:p>
            <a:r>
              <a:rPr lang="en-US" dirty="0"/>
              <a:t>Implement and supervise field work</a:t>
            </a:r>
          </a:p>
          <a:p>
            <a:r>
              <a:rPr lang="en-US" dirty="0"/>
              <a:t>Data analysis</a:t>
            </a:r>
          </a:p>
          <a:p>
            <a:r>
              <a:rPr lang="en-US" dirty="0"/>
              <a:t>Participatory results interpretation workshop</a:t>
            </a:r>
          </a:p>
          <a:p>
            <a:r>
              <a:rPr lang="en-US" dirty="0"/>
              <a:t>Report writing and dissemination</a:t>
            </a:r>
            <a:endParaRPr lang="fr-FR" dirty="0"/>
          </a:p>
        </p:txBody>
      </p:sp>
      <p:grpSp>
        <p:nvGrpSpPr>
          <p:cNvPr id="9" name="Group 8">
            <a:extLst>
              <a:ext uri="{FF2B5EF4-FFF2-40B4-BE49-F238E27FC236}">
                <a16:creationId xmlns:a16="http://schemas.microsoft.com/office/drawing/2014/main" id="{A66FB344-3265-9D4B-B85C-930735B5F7F7}"/>
              </a:ext>
              <a:ext uri="{C183D7F6-B498-43B3-948B-1728B52AA6E4}">
                <adec:decorative xmlns:adec="http://schemas.microsoft.com/office/drawing/2017/decorative" val="1"/>
              </a:ext>
            </a:extLst>
          </p:cNvPr>
          <p:cNvGrpSpPr/>
          <p:nvPr/>
        </p:nvGrpSpPr>
        <p:grpSpPr>
          <a:xfrm>
            <a:off x="5499463" y="272263"/>
            <a:ext cx="3525338" cy="1628317"/>
            <a:chOff x="6035040" y="499995"/>
            <a:chExt cx="2480309" cy="914400"/>
          </a:xfrm>
        </p:grpSpPr>
        <p:pic>
          <p:nvPicPr>
            <p:cNvPr id="5" name="Graphic 4" descr="Circle with right arrow">
              <a:extLst>
                <a:ext uri="{FF2B5EF4-FFF2-40B4-BE49-F238E27FC236}">
                  <a16:creationId xmlns:a16="http://schemas.microsoft.com/office/drawing/2014/main" id="{1D461088-FEA3-DF45-B26D-79BD07F7F08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0800000">
              <a:off x="6035040" y="499995"/>
              <a:ext cx="914400" cy="914400"/>
            </a:xfrm>
            <a:prstGeom prst="rect">
              <a:avLst/>
            </a:prstGeom>
          </p:spPr>
        </p:pic>
        <p:pic>
          <p:nvPicPr>
            <p:cNvPr id="8" name="Graphic 7" descr="Circle with left arrow">
              <a:extLst>
                <a:ext uri="{FF2B5EF4-FFF2-40B4-BE49-F238E27FC236}">
                  <a16:creationId xmlns:a16="http://schemas.microsoft.com/office/drawing/2014/main" id="{22CDEFDD-5EB5-C840-850D-2726D429E5F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600949" y="499995"/>
              <a:ext cx="914400" cy="914400"/>
            </a:xfrm>
            <a:prstGeom prst="rect">
              <a:avLst/>
            </a:prstGeom>
          </p:spPr>
        </p:pic>
      </p:grpSp>
      <p:pic>
        <p:nvPicPr>
          <p:cNvPr id="10" name="Graphic 9" descr="Circle with right arrow">
            <a:extLst>
              <a:ext uri="{FF2B5EF4-FFF2-40B4-BE49-F238E27FC236}">
                <a16:creationId xmlns:a16="http://schemas.microsoft.com/office/drawing/2014/main" id="{5EC7C12A-101D-CE46-A1F1-4BC5831FF7F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0800000">
            <a:off x="6612300" y="272262"/>
            <a:ext cx="1299664" cy="1628317"/>
          </a:xfrm>
          <a:prstGeom prst="rect">
            <a:avLst/>
          </a:prstGeom>
        </p:spPr>
      </p:pic>
    </p:spTree>
    <p:extLst>
      <p:ext uri="{BB962C8B-B14F-4D97-AF65-F5344CB8AC3E}">
        <p14:creationId xmlns:p14="http://schemas.microsoft.com/office/powerpoint/2010/main" val="30116910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50F1164-DB7D-2A49-982C-6A1E4E1876BA}"/>
              </a:ext>
            </a:extLst>
          </p:cNvPr>
          <p:cNvSpPr>
            <a:spLocks noGrp="1"/>
          </p:cNvSpPr>
          <p:nvPr>
            <p:ph type="title"/>
          </p:nvPr>
        </p:nvSpPr>
        <p:spPr>
          <a:xfrm>
            <a:off x="763621" y="2964796"/>
            <a:ext cx="7772400" cy="817561"/>
          </a:xfrm>
        </p:spPr>
        <p:txBody>
          <a:bodyPr>
            <a:normAutofit/>
          </a:bodyPr>
          <a:lstStyle/>
          <a:p>
            <a:r>
              <a:rPr lang="en-US" sz="3600" dirty="0"/>
              <a:t>Questions?</a:t>
            </a:r>
          </a:p>
        </p:txBody>
      </p:sp>
    </p:spTree>
    <p:extLst>
      <p:ext uri="{BB962C8B-B14F-4D97-AF65-F5344CB8AC3E}">
        <p14:creationId xmlns:p14="http://schemas.microsoft.com/office/powerpoint/2010/main" val="1259127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2EC16-3EE5-EE49-868E-A64D43F114F3}"/>
              </a:ext>
            </a:extLst>
          </p:cNvPr>
          <p:cNvSpPr>
            <a:spLocks noGrp="1"/>
          </p:cNvSpPr>
          <p:nvPr>
            <p:ph type="title"/>
          </p:nvPr>
        </p:nvSpPr>
        <p:spPr/>
        <p:txBody>
          <a:bodyPr>
            <a:normAutofit/>
          </a:bodyPr>
          <a:lstStyle/>
          <a:p>
            <a:r>
              <a:rPr lang="en-US" dirty="0"/>
              <a:t>MBS Objectives</a:t>
            </a:r>
          </a:p>
        </p:txBody>
      </p:sp>
      <p:sp>
        <p:nvSpPr>
          <p:cNvPr id="3" name="Content Placeholder 2">
            <a:extLst>
              <a:ext uri="{FF2B5EF4-FFF2-40B4-BE49-F238E27FC236}">
                <a16:creationId xmlns:a16="http://schemas.microsoft.com/office/drawing/2014/main" id="{DB46E3D5-9BD2-014D-99CA-1E6334E7F3BD}"/>
              </a:ext>
            </a:extLst>
          </p:cNvPr>
          <p:cNvSpPr>
            <a:spLocks noGrp="1"/>
          </p:cNvSpPr>
          <p:nvPr>
            <p:ph idx="1"/>
          </p:nvPr>
        </p:nvSpPr>
        <p:spPr>
          <a:xfrm>
            <a:off x="685799" y="1752600"/>
            <a:ext cx="8045245" cy="4114800"/>
          </a:xfrm>
        </p:spPr>
        <p:txBody>
          <a:bodyPr>
            <a:normAutofit/>
          </a:bodyPr>
          <a:lstStyle/>
          <a:p>
            <a:pPr marL="0" indent="0">
              <a:buNone/>
            </a:pPr>
            <a:r>
              <a:rPr lang="en-US" dirty="0"/>
              <a:t>Inform SBC strategies and programs by: </a:t>
            </a:r>
          </a:p>
          <a:p>
            <a:pPr marL="457200" lvl="1" indent="0">
              <a:buNone/>
            </a:pPr>
            <a:r>
              <a:rPr lang="en-US" dirty="0"/>
              <a:t>1. Identifying and understanding the demographic, psychosocial and contextual factors associated with:</a:t>
            </a:r>
          </a:p>
          <a:p>
            <a:pPr lvl="2"/>
            <a:r>
              <a:rPr lang="en-US" dirty="0"/>
              <a:t>The use and maintenance of mosquito nets;</a:t>
            </a:r>
          </a:p>
          <a:p>
            <a:pPr lvl="2"/>
            <a:r>
              <a:rPr lang="en-US" dirty="0"/>
              <a:t>Adoption of the Intermittent Approach to Preventive Treatment of Malaria During Pregnancy (</a:t>
            </a:r>
            <a:r>
              <a:rPr lang="en-US" dirty="0" err="1"/>
              <a:t>IPTp</a:t>
            </a:r>
            <a:r>
              <a:rPr lang="en-US" dirty="0"/>
              <a:t>);</a:t>
            </a:r>
          </a:p>
          <a:p>
            <a:pPr lvl="2"/>
            <a:r>
              <a:rPr lang="en-US" dirty="0"/>
              <a:t>Prompt and appropriate treatment of fever in children.</a:t>
            </a:r>
          </a:p>
          <a:p>
            <a:pPr lvl="2"/>
            <a:r>
              <a:rPr lang="en-US" dirty="0"/>
              <a:t>SMC and IRS modules are also available</a:t>
            </a:r>
          </a:p>
          <a:p>
            <a:pPr marL="457200" lvl="1" indent="0">
              <a:buNone/>
            </a:pPr>
            <a:r>
              <a:rPr lang="en-US" dirty="0"/>
              <a:t>2. Assessing exposure to malaria related SBC</a:t>
            </a:r>
          </a:p>
        </p:txBody>
      </p:sp>
      <p:pic>
        <p:nvPicPr>
          <p:cNvPr id="5" name="Graphic 4">
            <a:extLst>
              <a:ext uri="{FF2B5EF4-FFF2-40B4-BE49-F238E27FC236}">
                <a16:creationId xmlns:a16="http://schemas.microsoft.com/office/drawing/2014/main" id="{AC9564BD-FA07-CD45-AB04-1AC377D32354}"/>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62056" y="244135"/>
            <a:ext cx="1965961" cy="1965961"/>
          </a:xfrm>
          <a:prstGeom prst="rect">
            <a:avLst/>
          </a:prstGeom>
        </p:spPr>
      </p:pic>
    </p:spTree>
    <p:extLst>
      <p:ext uri="{BB962C8B-B14F-4D97-AF65-F5344CB8AC3E}">
        <p14:creationId xmlns:p14="http://schemas.microsoft.com/office/powerpoint/2010/main" val="2484926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 of Africa, highlighting 3 countries in navy blue where the malaria behavioral survey was already completed, these countries are: Ivory Coast, Sierra Leone and Cameroon. In addition 3 other countries are highlighted in light green, where the survey is in process, these countries are: Malawi, Tanzania and Democratic Republic of Congo.">
            <a:extLst>
              <a:ext uri="{FF2B5EF4-FFF2-40B4-BE49-F238E27FC236}">
                <a16:creationId xmlns:a16="http://schemas.microsoft.com/office/drawing/2014/main" id="{FE5D3C17-11B5-0F4F-BF5E-23768D2101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2045" y="1184000"/>
            <a:ext cx="6515100" cy="4749800"/>
          </a:xfrm>
          <a:prstGeom prst="rect">
            <a:avLst/>
          </a:prstGeom>
        </p:spPr>
      </p:pic>
      <p:sp>
        <p:nvSpPr>
          <p:cNvPr id="5" name="Title 4">
            <a:extLst>
              <a:ext uri="{FF2B5EF4-FFF2-40B4-BE49-F238E27FC236}">
                <a16:creationId xmlns:a16="http://schemas.microsoft.com/office/drawing/2014/main" id="{9536158C-7E1A-AF43-8E21-7FBFA0385BCF}"/>
              </a:ext>
            </a:extLst>
          </p:cNvPr>
          <p:cNvSpPr>
            <a:spLocks noGrp="1"/>
          </p:cNvSpPr>
          <p:nvPr>
            <p:ph type="title"/>
          </p:nvPr>
        </p:nvSpPr>
        <p:spPr>
          <a:xfrm>
            <a:off x="1105230" y="106938"/>
            <a:ext cx="7410119" cy="1325563"/>
          </a:xfrm>
        </p:spPr>
        <p:txBody>
          <a:bodyPr/>
          <a:lstStyle/>
          <a:p>
            <a:r>
              <a:rPr lang="en-US" dirty="0"/>
              <a:t>MBS countries to date</a:t>
            </a:r>
          </a:p>
        </p:txBody>
      </p:sp>
      <p:sp>
        <p:nvSpPr>
          <p:cNvPr id="4" name="Slide Number Placeholder 3">
            <a:extLst>
              <a:ext uri="{FF2B5EF4-FFF2-40B4-BE49-F238E27FC236}">
                <a16:creationId xmlns:a16="http://schemas.microsoft.com/office/drawing/2014/main" id="{962B1460-2781-2146-80E0-F952CB2915DD}"/>
              </a:ext>
            </a:extLst>
          </p:cNvPr>
          <p:cNvSpPr>
            <a:spLocks noGrp="1"/>
          </p:cNvSpPr>
          <p:nvPr>
            <p:ph type="sldNum" sz="quarter" idx="12"/>
          </p:nvPr>
        </p:nvSpPr>
        <p:spPr/>
        <p:txBody>
          <a:bodyPr/>
          <a:lstStyle/>
          <a:p>
            <a:fld id="{3E00392B-3279-4185-86A1-6D87ED67A707}" type="slidenum">
              <a:rPr lang="en-US" smtClean="0"/>
              <a:t>4</a:t>
            </a:fld>
            <a:endParaRPr lang="en-US"/>
          </a:p>
        </p:txBody>
      </p:sp>
      <p:sp>
        <p:nvSpPr>
          <p:cNvPr id="12" name="Rectangle 11">
            <a:extLst>
              <a:ext uri="{FF2B5EF4-FFF2-40B4-BE49-F238E27FC236}">
                <a16:creationId xmlns:a16="http://schemas.microsoft.com/office/drawing/2014/main" id="{73FC4764-BC68-574D-8A99-983C442BC2DC}"/>
              </a:ext>
            </a:extLst>
          </p:cNvPr>
          <p:cNvSpPr/>
          <p:nvPr/>
        </p:nvSpPr>
        <p:spPr>
          <a:xfrm>
            <a:off x="2041620" y="1873484"/>
            <a:ext cx="2362131" cy="2958502"/>
          </a:xfrm>
          <a:prstGeom prst="rect">
            <a:avLst/>
          </a:prstGeom>
        </p:spPr>
        <p:txBody>
          <a:bodyPr wrap="square" lIns="0" tIns="0" rIns="0" bIns="0">
            <a:spAutoFit/>
          </a:bodyPr>
          <a:lstStyle/>
          <a:p>
            <a:pPr>
              <a:lnSpc>
                <a:spcPct val="89000"/>
              </a:lnSpc>
            </a:pPr>
            <a:r>
              <a:rPr lang="en-US" dirty="0"/>
              <a:t>Completed: </a:t>
            </a:r>
          </a:p>
          <a:p>
            <a:pPr marL="285750" indent="-285750">
              <a:lnSpc>
                <a:spcPct val="89000"/>
              </a:lnSpc>
              <a:buFont typeface="Arial" charset="0"/>
              <a:buChar char="•"/>
            </a:pPr>
            <a:r>
              <a:rPr lang="en-US" dirty="0"/>
              <a:t>Côte d’Ivoire: pilot</a:t>
            </a:r>
          </a:p>
          <a:p>
            <a:pPr marL="285750" indent="-285750">
              <a:lnSpc>
                <a:spcPct val="89000"/>
              </a:lnSpc>
              <a:buFont typeface="Arial" charset="0"/>
              <a:buChar char="•"/>
            </a:pPr>
            <a:r>
              <a:rPr lang="en-US" dirty="0"/>
              <a:t>Sierra Leone</a:t>
            </a:r>
          </a:p>
          <a:p>
            <a:pPr marL="285750" indent="-285750">
              <a:lnSpc>
                <a:spcPct val="89000"/>
              </a:lnSpc>
              <a:buFont typeface="Arial" charset="0"/>
              <a:buChar char="•"/>
            </a:pPr>
            <a:r>
              <a:rPr lang="en-US" dirty="0"/>
              <a:t>Cameroon</a:t>
            </a:r>
          </a:p>
          <a:p>
            <a:pPr>
              <a:lnSpc>
                <a:spcPct val="89000"/>
              </a:lnSpc>
            </a:pPr>
            <a:endParaRPr lang="en-US" dirty="0"/>
          </a:p>
          <a:p>
            <a:pPr>
              <a:lnSpc>
                <a:spcPct val="89000"/>
              </a:lnSpc>
            </a:pPr>
            <a:r>
              <a:rPr lang="en-US" dirty="0"/>
              <a:t>In process: </a:t>
            </a:r>
          </a:p>
          <a:p>
            <a:pPr marL="285750" indent="-285750">
              <a:lnSpc>
                <a:spcPct val="89000"/>
              </a:lnSpc>
              <a:buFont typeface="Arial" charset="0"/>
              <a:buChar char="•"/>
            </a:pPr>
            <a:r>
              <a:rPr lang="en-US" dirty="0"/>
              <a:t>Malawi</a:t>
            </a:r>
          </a:p>
          <a:p>
            <a:pPr marL="285750" indent="-285750">
              <a:lnSpc>
                <a:spcPct val="89000"/>
              </a:lnSpc>
              <a:buFont typeface="Arial" charset="0"/>
              <a:buChar char="•"/>
            </a:pPr>
            <a:r>
              <a:rPr lang="en-US" dirty="0"/>
              <a:t>Tanzania</a:t>
            </a:r>
          </a:p>
          <a:p>
            <a:pPr marL="285750" indent="-285750">
              <a:lnSpc>
                <a:spcPct val="89000"/>
              </a:lnSpc>
              <a:buFont typeface="Arial" charset="0"/>
              <a:buChar char="•"/>
            </a:pPr>
            <a:r>
              <a:rPr lang="en-US" dirty="0"/>
              <a:t>Democratic Republic of Congo</a:t>
            </a:r>
          </a:p>
          <a:p>
            <a:pPr marL="285750" indent="-285750">
              <a:lnSpc>
                <a:spcPct val="89000"/>
              </a:lnSpc>
              <a:buFont typeface="Arial" charset="0"/>
              <a:buChar char="•"/>
            </a:pPr>
            <a:endParaRPr lang="en-US" dirty="0"/>
          </a:p>
          <a:p>
            <a:pPr marL="285750" indent="-285750">
              <a:lnSpc>
                <a:spcPct val="89000"/>
              </a:lnSpc>
              <a:buFont typeface="Arial" charset="0"/>
              <a:buChar char="•"/>
            </a:pPr>
            <a:endParaRPr lang="en-US" dirty="0"/>
          </a:p>
        </p:txBody>
      </p:sp>
      <p:pic>
        <p:nvPicPr>
          <p:cNvPr id="297" name="Graphic 296">
            <a:extLst>
              <a:ext uri="{FF2B5EF4-FFF2-40B4-BE49-F238E27FC236}">
                <a16:creationId xmlns:a16="http://schemas.microsoft.com/office/drawing/2014/main" id="{BDBCD359-1E93-CA47-9BA9-A2090565783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35447" y="0"/>
            <a:ext cx="2198202" cy="2198202"/>
          </a:xfrm>
          <a:prstGeom prst="rect">
            <a:avLst/>
          </a:prstGeom>
        </p:spPr>
      </p:pic>
    </p:spTree>
    <p:extLst>
      <p:ext uri="{BB962C8B-B14F-4D97-AF65-F5344CB8AC3E}">
        <p14:creationId xmlns:p14="http://schemas.microsoft.com/office/powerpoint/2010/main" val="992807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9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2DE70-8DAB-C048-A9D8-EE84035CCB5A}"/>
              </a:ext>
            </a:extLst>
          </p:cNvPr>
          <p:cNvSpPr>
            <a:spLocks noGrp="1"/>
          </p:cNvSpPr>
          <p:nvPr>
            <p:ph type="title"/>
          </p:nvPr>
        </p:nvSpPr>
        <p:spPr/>
        <p:txBody>
          <a:bodyPr>
            <a:normAutofit/>
          </a:bodyPr>
          <a:lstStyle/>
          <a:p>
            <a:r>
              <a:rPr lang="en-US" sz="3600" dirty="0"/>
              <a:t>Methodology: Sampling strategy</a:t>
            </a:r>
          </a:p>
        </p:txBody>
      </p:sp>
      <p:sp>
        <p:nvSpPr>
          <p:cNvPr id="3" name="Content Placeholder 2">
            <a:extLst>
              <a:ext uri="{FF2B5EF4-FFF2-40B4-BE49-F238E27FC236}">
                <a16:creationId xmlns:a16="http://schemas.microsoft.com/office/drawing/2014/main" id="{80932F89-1C47-2E46-96B6-9F80A865124B}"/>
              </a:ext>
            </a:extLst>
          </p:cNvPr>
          <p:cNvSpPr>
            <a:spLocks noGrp="1"/>
          </p:cNvSpPr>
          <p:nvPr>
            <p:ph idx="1"/>
          </p:nvPr>
        </p:nvSpPr>
        <p:spPr>
          <a:xfrm>
            <a:off x="401783" y="1825625"/>
            <a:ext cx="8413972" cy="3925180"/>
          </a:xfrm>
        </p:spPr>
        <p:txBody>
          <a:bodyPr>
            <a:normAutofit/>
          </a:bodyPr>
          <a:lstStyle/>
          <a:p>
            <a:r>
              <a:rPr lang="en-US" dirty="0"/>
              <a:t>Selection of clusters</a:t>
            </a:r>
          </a:p>
          <a:p>
            <a:pPr lvl="1"/>
            <a:r>
              <a:rPr lang="en-US" dirty="0"/>
              <a:t>Using probability proportionate to size</a:t>
            </a:r>
          </a:p>
          <a:p>
            <a:r>
              <a:rPr lang="en-US" dirty="0"/>
              <a:t>Selection of households randomly within clusters</a:t>
            </a:r>
          </a:p>
          <a:p>
            <a:r>
              <a:rPr lang="en-US" dirty="0"/>
              <a:t>Selection of Participants</a:t>
            </a:r>
          </a:p>
          <a:p>
            <a:pPr lvl="1"/>
            <a:r>
              <a:rPr lang="en-US" dirty="0"/>
              <a:t>In each household, interview all eligible women of reproductive age;</a:t>
            </a:r>
          </a:p>
          <a:p>
            <a:pPr lvl="1"/>
            <a:r>
              <a:rPr lang="en-US" dirty="0"/>
              <a:t>In a third of households, interview one eligible man (spouse or partner of one of the eligible women).</a:t>
            </a:r>
          </a:p>
          <a:p>
            <a:pPr lvl="1"/>
            <a:endParaRPr lang="en-US" dirty="0"/>
          </a:p>
        </p:txBody>
      </p:sp>
      <p:pic>
        <p:nvPicPr>
          <p:cNvPr id="4" name="Graphic 3">
            <a:extLst>
              <a:ext uri="{FF2B5EF4-FFF2-40B4-BE49-F238E27FC236}">
                <a16:creationId xmlns:a16="http://schemas.microsoft.com/office/drawing/2014/main" id="{0A193236-B65D-2E4B-9F82-36D662727BA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66034" y="351429"/>
            <a:ext cx="2054834" cy="2054834"/>
          </a:xfrm>
          <a:prstGeom prst="rect">
            <a:avLst/>
          </a:prstGeom>
        </p:spPr>
      </p:pic>
    </p:spTree>
    <p:extLst>
      <p:ext uri="{BB962C8B-B14F-4D97-AF65-F5344CB8AC3E}">
        <p14:creationId xmlns:p14="http://schemas.microsoft.com/office/powerpoint/2010/main" val="1088143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35973C-A4B0-9F4D-9B90-A81026AA0701}"/>
              </a:ext>
            </a:extLst>
          </p:cNvPr>
          <p:cNvSpPr>
            <a:spLocks noGrp="1"/>
          </p:cNvSpPr>
          <p:nvPr>
            <p:ph type="title"/>
          </p:nvPr>
        </p:nvSpPr>
        <p:spPr/>
        <p:txBody>
          <a:bodyPr>
            <a:normAutofit/>
          </a:bodyPr>
          <a:lstStyle/>
          <a:p>
            <a:r>
              <a:rPr lang="fr-FR" sz="3600" dirty="0" err="1"/>
              <a:t>Methodology</a:t>
            </a:r>
            <a:r>
              <a:rPr lang="fr-FR" sz="3600" dirty="0"/>
              <a:t>: Data Collection Tools</a:t>
            </a:r>
            <a:endParaRPr lang="en-US" sz="3600" dirty="0"/>
          </a:p>
        </p:txBody>
      </p:sp>
      <p:sp>
        <p:nvSpPr>
          <p:cNvPr id="3" name="Content Placeholder 2">
            <a:extLst>
              <a:ext uri="{FF2B5EF4-FFF2-40B4-BE49-F238E27FC236}">
                <a16:creationId xmlns:a16="http://schemas.microsoft.com/office/drawing/2014/main" id="{6312FD89-CB37-3F46-B83C-CA04D9FF06BB}"/>
              </a:ext>
            </a:extLst>
          </p:cNvPr>
          <p:cNvSpPr>
            <a:spLocks noGrp="1"/>
          </p:cNvSpPr>
          <p:nvPr>
            <p:ph idx="1"/>
          </p:nvPr>
        </p:nvSpPr>
        <p:spPr>
          <a:xfrm>
            <a:off x="1105231" y="1825624"/>
            <a:ext cx="5360884" cy="4476321"/>
          </a:xfrm>
        </p:spPr>
        <p:txBody>
          <a:bodyPr>
            <a:normAutofit/>
          </a:bodyPr>
          <a:lstStyle/>
          <a:p>
            <a:r>
              <a:rPr lang="en-US" dirty="0"/>
              <a:t>Three questionnaires</a:t>
            </a:r>
          </a:p>
          <a:p>
            <a:pPr lvl="1"/>
            <a:r>
              <a:rPr lang="en-US" dirty="0"/>
              <a:t>Household</a:t>
            </a:r>
          </a:p>
          <a:p>
            <a:pPr lvl="1"/>
            <a:r>
              <a:rPr lang="en-US" dirty="0"/>
              <a:t>Women's</a:t>
            </a:r>
          </a:p>
          <a:p>
            <a:pPr lvl="1"/>
            <a:r>
              <a:rPr lang="en-US" dirty="0"/>
              <a:t>Men’s</a:t>
            </a:r>
          </a:p>
          <a:p>
            <a:r>
              <a:rPr lang="en-US" dirty="0"/>
              <a:t>Questions were informed by the ideation model</a:t>
            </a:r>
          </a:p>
          <a:p>
            <a:pPr marL="0" indent="0">
              <a:buNone/>
            </a:pPr>
            <a:endParaRPr lang="en-US" dirty="0"/>
          </a:p>
        </p:txBody>
      </p:sp>
      <p:pic>
        <p:nvPicPr>
          <p:cNvPr id="5" name="Graphic 4">
            <a:extLst>
              <a:ext uri="{FF2B5EF4-FFF2-40B4-BE49-F238E27FC236}">
                <a16:creationId xmlns:a16="http://schemas.microsoft.com/office/drawing/2014/main" id="{79C1887F-508B-3643-BA31-3E7A37208AA1}"/>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227253" y="1825625"/>
            <a:ext cx="2514600" cy="2514600"/>
          </a:xfrm>
          <a:prstGeom prst="rect">
            <a:avLst/>
          </a:prstGeom>
        </p:spPr>
      </p:pic>
    </p:spTree>
    <p:extLst>
      <p:ext uri="{BB962C8B-B14F-4D97-AF65-F5344CB8AC3E}">
        <p14:creationId xmlns:p14="http://schemas.microsoft.com/office/powerpoint/2010/main" val="4106479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descr="The Ideation Model is intended as a tool to achieve a change in the population’s behaviour regarding the prevention of malaria. The model seeks to change the intentions and behaviour in the population in three ways: first is the use of technological knowledge and skills to reinforce the behaviour that wants to be acquired; the second with communication campaigns that seek to create ideas in the population that modify knowledge, emotions and the social environment regarding the issue of malaria prevention and finally promoting support schemes and environmental restrictions that promote the necessary changes.">
            <a:extLst>
              <a:ext uri="{FF2B5EF4-FFF2-40B4-BE49-F238E27FC236}">
                <a16:creationId xmlns:a16="http://schemas.microsoft.com/office/drawing/2014/main" id="{0C431444-6213-1847-8B30-AF5D1D2DE007}"/>
              </a:ext>
            </a:extLst>
          </p:cNvPr>
          <p:cNvPicPr/>
          <p:nvPr/>
        </p:nvPicPr>
        <p:blipFill>
          <a:blip r:embed="rId3"/>
          <a:stretch>
            <a:fillRect/>
          </a:stretch>
        </p:blipFill>
        <p:spPr>
          <a:xfrm>
            <a:off x="970845" y="859483"/>
            <a:ext cx="7202310" cy="5400982"/>
          </a:xfrm>
          <a:prstGeom prst="rect">
            <a:avLst/>
          </a:prstGeom>
        </p:spPr>
      </p:pic>
      <p:sp>
        <p:nvSpPr>
          <p:cNvPr id="2" name="Oval 1">
            <a:extLst>
              <a:ext uri="{FF2B5EF4-FFF2-40B4-BE49-F238E27FC236}">
                <a16:creationId xmlns:a16="http://schemas.microsoft.com/office/drawing/2014/main" id="{8E2E3ED5-DE97-6543-AD40-0AF33E0B9281}"/>
              </a:ext>
              <a:ext uri="{C183D7F6-B498-43B3-948B-1728B52AA6E4}">
                <adec:decorative xmlns:adec="http://schemas.microsoft.com/office/drawing/2017/decorative" val="1"/>
              </a:ext>
            </a:extLst>
          </p:cNvPr>
          <p:cNvSpPr/>
          <p:nvPr/>
        </p:nvSpPr>
        <p:spPr>
          <a:xfrm>
            <a:off x="2915478" y="1721257"/>
            <a:ext cx="2504660" cy="2890500"/>
          </a:xfrm>
          <a:prstGeom prst="ellipse">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a:extLst>
              <a:ext uri="{FF2B5EF4-FFF2-40B4-BE49-F238E27FC236}">
                <a16:creationId xmlns:a16="http://schemas.microsoft.com/office/drawing/2014/main" id="{CD17EF1D-E474-4197-97AB-39DEEBF33D1A}"/>
              </a:ext>
            </a:extLst>
          </p:cNvPr>
          <p:cNvSpPr txBox="1">
            <a:spLocks noGrp="1"/>
          </p:cNvSpPr>
          <p:nvPr>
            <p:ph type="title" idx="4294967295"/>
          </p:nvPr>
        </p:nvSpPr>
        <p:spPr>
          <a:xfrm>
            <a:off x="1105230" y="302781"/>
            <a:ext cx="7410119"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lvl1pPr algn="l" defTabSz="914400" rtl="0" eaLnBrk="1" latinLnBrk="0" hangingPunct="1">
              <a:lnSpc>
                <a:spcPct val="90000"/>
              </a:lnSpc>
              <a:spcBef>
                <a:spcPct val="0"/>
              </a:spcBef>
              <a:buNone/>
              <a:defRPr sz="4000" b="1" kern="1200">
                <a:solidFill>
                  <a:srgbClr val="08A6E2"/>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08A6E2"/>
                </a:solidFill>
                <a:effectLst/>
                <a:uLnTx/>
                <a:uFillTx/>
                <a:latin typeface="+mj-lt"/>
                <a:ea typeface="+mj-ea"/>
                <a:cs typeface="+mj-cs"/>
              </a:rPr>
              <a:t>Theoretical Foundation</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2000" b="1" i="0" u="none" strike="noStrike" kern="1200" cap="none" spc="0" normalizeH="0" baseline="0" noProof="0" dirty="0">
                <a:ln>
                  <a:noFill/>
                </a:ln>
                <a:solidFill>
                  <a:srgbClr val="08A6E2"/>
                </a:solidFill>
                <a:effectLst/>
                <a:uLnTx/>
                <a:uFillTx/>
                <a:latin typeface="+mj-lt"/>
                <a:ea typeface="+mj-ea"/>
                <a:cs typeface="+mj-cs"/>
              </a:rPr>
              <a:t>Ideation Model of Social and Behavior Change</a:t>
            </a:r>
          </a:p>
        </p:txBody>
      </p:sp>
    </p:spTree>
    <p:extLst>
      <p:ext uri="{BB962C8B-B14F-4D97-AF65-F5344CB8AC3E}">
        <p14:creationId xmlns:p14="http://schemas.microsoft.com/office/powerpoint/2010/main" val="2757284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84016-F655-F240-A73D-7BD7532F8BDE}"/>
              </a:ext>
            </a:extLst>
          </p:cNvPr>
          <p:cNvSpPr>
            <a:spLocks noGrp="1"/>
          </p:cNvSpPr>
          <p:nvPr>
            <p:ph type="title"/>
          </p:nvPr>
        </p:nvSpPr>
        <p:spPr/>
        <p:txBody>
          <a:bodyPr>
            <a:normAutofit/>
          </a:bodyPr>
          <a:lstStyle/>
          <a:p>
            <a:r>
              <a:rPr lang="en-US" sz="3600" dirty="0"/>
              <a:t>Key Ideational Concepts (1)</a:t>
            </a:r>
          </a:p>
        </p:txBody>
      </p:sp>
      <p:sp>
        <p:nvSpPr>
          <p:cNvPr id="3" name="Content Placeholder 2">
            <a:extLst>
              <a:ext uri="{FF2B5EF4-FFF2-40B4-BE49-F238E27FC236}">
                <a16:creationId xmlns:a16="http://schemas.microsoft.com/office/drawing/2014/main" id="{F1A8DC58-56EB-6641-89E8-104DDB999FFD}"/>
              </a:ext>
            </a:extLst>
          </p:cNvPr>
          <p:cNvSpPr>
            <a:spLocks noGrp="1"/>
          </p:cNvSpPr>
          <p:nvPr>
            <p:ph idx="1"/>
          </p:nvPr>
        </p:nvSpPr>
        <p:spPr>
          <a:xfrm>
            <a:off x="304800" y="1981200"/>
            <a:ext cx="8397240" cy="4114800"/>
          </a:xfrm>
        </p:spPr>
        <p:txBody>
          <a:bodyPr>
            <a:normAutofit/>
          </a:bodyPr>
          <a:lstStyle/>
          <a:p>
            <a:r>
              <a:rPr lang="en-US" u="sng" dirty="0"/>
              <a:t>Perceived threat</a:t>
            </a:r>
            <a:r>
              <a:rPr lang="en-US" dirty="0"/>
              <a:t>:</a:t>
            </a:r>
          </a:p>
          <a:p>
            <a:pPr lvl="1"/>
            <a:r>
              <a:rPr lang="en-US" dirty="0"/>
              <a:t>Perception of the severity of malaria</a:t>
            </a:r>
          </a:p>
          <a:p>
            <a:pPr lvl="1"/>
            <a:r>
              <a:rPr lang="en-US" dirty="0"/>
              <a:t>Perceived vulnerability to malaria (or perception of its chances of being infected by malaria);</a:t>
            </a:r>
          </a:p>
          <a:p>
            <a:pPr lvl="1"/>
            <a:r>
              <a:rPr lang="en-US" dirty="0"/>
              <a:t>Each of these concepts is measured by multiple statements that require respondents to indicate their level of agreement</a:t>
            </a:r>
          </a:p>
        </p:txBody>
      </p:sp>
    </p:spTree>
    <p:extLst>
      <p:ext uri="{BB962C8B-B14F-4D97-AF65-F5344CB8AC3E}">
        <p14:creationId xmlns:p14="http://schemas.microsoft.com/office/powerpoint/2010/main" val="2821287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0E063-CBEE-5041-AE62-EE366DB6B68B}"/>
              </a:ext>
            </a:extLst>
          </p:cNvPr>
          <p:cNvSpPr>
            <a:spLocks noGrp="1"/>
          </p:cNvSpPr>
          <p:nvPr>
            <p:ph type="title"/>
          </p:nvPr>
        </p:nvSpPr>
        <p:spPr/>
        <p:txBody>
          <a:bodyPr>
            <a:normAutofit/>
          </a:bodyPr>
          <a:lstStyle/>
          <a:p>
            <a:r>
              <a:rPr lang="en-US" sz="3600" dirty="0"/>
              <a:t>Key Ideational Concepts (2)</a:t>
            </a:r>
          </a:p>
        </p:txBody>
      </p:sp>
      <p:sp>
        <p:nvSpPr>
          <p:cNvPr id="3" name="Content Placeholder 2">
            <a:extLst>
              <a:ext uri="{FF2B5EF4-FFF2-40B4-BE49-F238E27FC236}">
                <a16:creationId xmlns:a16="http://schemas.microsoft.com/office/drawing/2014/main" id="{33F3AB3C-7790-E54E-8E86-1F86695332AF}"/>
              </a:ext>
            </a:extLst>
          </p:cNvPr>
          <p:cNvSpPr>
            <a:spLocks noGrp="1"/>
          </p:cNvSpPr>
          <p:nvPr>
            <p:ph idx="1"/>
          </p:nvPr>
        </p:nvSpPr>
        <p:spPr/>
        <p:txBody>
          <a:bodyPr>
            <a:normAutofit/>
          </a:bodyPr>
          <a:lstStyle/>
          <a:p>
            <a:r>
              <a:rPr lang="en-US" u="sng" dirty="0"/>
              <a:t>Knowledge</a:t>
            </a:r>
            <a:r>
              <a:rPr lang="en-US" dirty="0"/>
              <a:t>:</a:t>
            </a:r>
          </a:p>
          <a:p>
            <a:pPr lvl="1"/>
            <a:r>
              <a:rPr lang="en-US" dirty="0"/>
              <a:t>Causes and means of preventing malaria;</a:t>
            </a:r>
          </a:p>
          <a:p>
            <a:pPr lvl="1"/>
            <a:r>
              <a:rPr lang="en-US" dirty="0"/>
              <a:t>Symptoms of malaria;</a:t>
            </a:r>
          </a:p>
          <a:p>
            <a:pPr lvl="1"/>
            <a:r>
              <a:rPr lang="en-US" dirty="0"/>
              <a:t>Malaria testing and treatment;</a:t>
            </a:r>
          </a:p>
          <a:p>
            <a:pPr lvl="1"/>
            <a:r>
              <a:rPr lang="en-US" dirty="0"/>
              <a:t>Recommended solutions: intermittent prevention; treatment of malaria during pregnancy;</a:t>
            </a:r>
          </a:p>
          <a:p>
            <a:pPr lvl="1"/>
            <a:r>
              <a:rPr lang="en-US" dirty="0"/>
              <a:t>Recommended number of antenatal care visits.</a:t>
            </a:r>
          </a:p>
        </p:txBody>
      </p:sp>
    </p:spTree>
    <p:extLst>
      <p:ext uri="{BB962C8B-B14F-4D97-AF65-F5344CB8AC3E}">
        <p14:creationId xmlns:p14="http://schemas.microsoft.com/office/powerpoint/2010/main" val="38141365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A187BCA9-2A3E-4D54-AC15-5F8A029D235B}" vid="{390A18E1-C9D4-413E-BD22-5550E72C79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1031</Words>
  <Application>Microsoft Office PowerPoint</Application>
  <PresentationFormat>Presentación en pantalla (4:3)</PresentationFormat>
  <Paragraphs>178</Paragraphs>
  <Slides>21</Slides>
  <Notes>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21</vt:i4>
      </vt:variant>
    </vt:vector>
  </HeadingPairs>
  <TitlesOfParts>
    <vt:vector size="27" baseType="lpstr">
      <vt:lpstr>Arial</vt:lpstr>
      <vt:lpstr>Calibri</vt:lpstr>
      <vt:lpstr>Calibri Light</vt:lpstr>
      <vt:lpstr>Courier New</vt:lpstr>
      <vt:lpstr>Wingdings</vt:lpstr>
      <vt:lpstr>Office Theme</vt:lpstr>
      <vt:lpstr>Malaria Behavior Survey (MBS)</vt:lpstr>
      <vt:lpstr>Introduction</vt:lpstr>
      <vt:lpstr>MBS Objectives</vt:lpstr>
      <vt:lpstr>MBS countries to date</vt:lpstr>
      <vt:lpstr>Methodology: Sampling strategy</vt:lpstr>
      <vt:lpstr>Methodology: Data Collection Tools</vt:lpstr>
      <vt:lpstr>Theoretical Foundation Ideation Model of Social and Behavior Change</vt:lpstr>
      <vt:lpstr>Key Ideational Concepts (1)</vt:lpstr>
      <vt:lpstr>Key Ideational Concepts (2)</vt:lpstr>
      <vt:lpstr>Key Ideational Concepts (3)</vt:lpstr>
      <vt:lpstr>Key Ideational Concepts (4)</vt:lpstr>
      <vt:lpstr>Key Ideational Concepts (5)</vt:lpstr>
      <vt:lpstr>Key Ideational Concepts (6)</vt:lpstr>
      <vt:lpstr>Key Results Expected: Women’s Questionnaire</vt:lpstr>
      <vt:lpstr>Key Results Expected: Men’s Questionnaire</vt:lpstr>
      <vt:lpstr>Key Results Expected: Household Questionnaire</vt:lpstr>
      <vt:lpstr>Partnerships and Collaborations</vt:lpstr>
      <vt:lpstr>MBS Advisory Group</vt:lpstr>
      <vt:lpstr>Timing of the survey</vt:lpstr>
      <vt:lpstr>MBS Steps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CCP</dc:creator>
  <cp:lastModifiedBy>Arturo Vaillard</cp:lastModifiedBy>
  <cp:revision>172</cp:revision>
  <dcterms:created xsi:type="dcterms:W3CDTF">2018-01-23T22:41:11Z</dcterms:created>
  <dcterms:modified xsi:type="dcterms:W3CDTF">2021-04-08T21:37:44Z</dcterms:modified>
</cp:coreProperties>
</file>